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1" r:id="rId2"/>
    <p:sldId id="278" r:id="rId3"/>
    <p:sldId id="411" r:id="rId4"/>
    <p:sldId id="447" r:id="rId5"/>
    <p:sldId id="448" r:id="rId6"/>
    <p:sldId id="449" r:id="rId7"/>
    <p:sldId id="412" r:id="rId8"/>
    <p:sldId id="450" r:id="rId9"/>
    <p:sldId id="446" r:id="rId10"/>
    <p:sldId id="413" r:id="rId11"/>
    <p:sldId id="416" r:id="rId12"/>
    <p:sldId id="424" r:id="rId13"/>
    <p:sldId id="451" r:id="rId14"/>
    <p:sldId id="452" r:id="rId15"/>
    <p:sldId id="417" r:id="rId16"/>
    <p:sldId id="440" r:id="rId17"/>
    <p:sldId id="425" r:id="rId18"/>
    <p:sldId id="453" r:id="rId19"/>
    <p:sldId id="454" r:id="rId20"/>
    <p:sldId id="455" r:id="rId21"/>
    <p:sldId id="283" r:id="rId22"/>
    <p:sldId id="419" r:id="rId23"/>
    <p:sldId id="441" r:id="rId24"/>
    <p:sldId id="456" r:id="rId25"/>
    <p:sldId id="457" r:id="rId26"/>
    <p:sldId id="418" r:id="rId27"/>
    <p:sldId id="458" r:id="rId28"/>
    <p:sldId id="462" r:id="rId29"/>
    <p:sldId id="420" r:id="rId30"/>
    <p:sldId id="423" r:id="rId31"/>
    <p:sldId id="421" r:id="rId32"/>
    <p:sldId id="459" r:id="rId33"/>
    <p:sldId id="422" r:id="rId34"/>
    <p:sldId id="375" r:id="rId35"/>
    <p:sldId id="460" r:id="rId36"/>
    <p:sldId id="461" r:id="rId37"/>
    <p:sldId id="427" r:id="rId38"/>
  </p:sldIdLst>
  <p:sldSz cx="9144000" cy="6858000" type="screen4x3"/>
  <p:notesSz cx="6858000" cy="9144000"/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CFF"/>
    <a:srgbClr val="FFD2FF"/>
    <a:srgbClr val="99FEFF"/>
    <a:srgbClr val="36CCB3"/>
    <a:srgbClr val="7BADFF"/>
    <a:srgbClr val="7FFFC5"/>
    <a:srgbClr val="55B0FF"/>
    <a:srgbClr val="B6DFFF"/>
    <a:srgbClr val="55A5F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 autoAdjust="0"/>
    <p:restoredTop sz="86285" autoAdjust="0"/>
  </p:normalViewPr>
  <p:slideViewPr>
    <p:cSldViewPr>
      <p:cViewPr varScale="1">
        <p:scale>
          <a:sx n="112" d="100"/>
          <a:sy n="112" d="100"/>
        </p:scale>
        <p:origin x="1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1" charset="0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fld id="{D177DBBF-2EBD-1B47-924A-ED291EFC7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7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Click to edit Master text styles</a:t>
            </a:r>
          </a:p>
          <a:p>
            <a:pPr lvl="1"/>
            <a:r>
              <a:rPr lang="da-DK" noProof="0"/>
              <a:t>Second level</a:t>
            </a:r>
          </a:p>
          <a:p>
            <a:pPr lvl="2"/>
            <a:r>
              <a:rPr lang="da-DK" noProof="0"/>
              <a:t>Third level</a:t>
            </a:r>
          </a:p>
          <a:p>
            <a:pPr lvl="3"/>
            <a:r>
              <a:rPr lang="da-DK" noProof="0"/>
              <a:t>Fourth level</a:t>
            </a:r>
          </a:p>
          <a:p>
            <a:pPr lvl="4"/>
            <a:r>
              <a:rPr lang="da-DK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Verdana" pitchFamily="34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Verdana" pitchFamily="1" charset="0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535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ＭＳ Ｐゴシック" pitchFamily="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5F537-7D9B-0041-900D-C942BC70B5E6}" type="slidenum">
              <a:rPr lang="da-DK">
                <a:latin typeface="Verdana" charset="0"/>
                <a:ea typeface="ＭＳ Ｐゴシック" charset="-128"/>
                <a:cs typeface="ＭＳ Ｐゴシック" charset="-128"/>
              </a:rPr>
              <a:pPr/>
              <a:t>1</a:t>
            </a:fld>
            <a:endParaRPr lang="da-DK"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036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110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(10/2/13 14:19) -----</a:t>
            </a:r>
          </a:p>
          <a:p>
            <a:r>
              <a:rPr lang="en-US" dirty="0"/>
              <a:t>When the sequencing is done, you get your output… </a:t>
            </a:r>
          </a:p>
          <a:p>
            <a:r>
              <a:rPr lang="en-US" dirty="0"/>
              <a:t>----- Meeting Notes (10/2/13 14:27) -----</a:t>
            </a:r>
          </a:p>
          <a:p>
            <a:r>
              <a:rPr lang="en-US" dirty="0"/>
              <a:t>In this next section I will </a:t>
            </a:r>
            <a:r>
              <a:rPr lang="en-US" dirty="0" err="1"/>
              <a:t>gow</a:t>
            </a:r>
            <a:r>
              <a:rPr lang="en-US" dirty="0"/>
              <a:t> </a:t>
            </a:r>
            <a:r>
              <a:rPr lang="en-US" dirty="0" err="1"/>
              <a:t>throug</a:t>
            </a:r>
            <a:r>
              <a:rPr lang="en-US" dirty="0"/>
              <a:t> the output data.</a:t>
            </a:r>
          </a:p>
          <a:p>
            <a:endParaRPr lang="en-US" dirty="0"/>
          </a:p>
          <a:p>
            <a:r>
              <a:rPr lang="en-US" dirty="0"/>
              <a:t>The sequence data is </a:t>
            </a:r>
            <a:r>
              <a:rPr lang="en-US" dirty="0" err="1"/>
              <a:t>outputtet</a:t>
            </a:r>
            <a:r>
              <a:rPr lang="en-US" dirty="0"/>
              <a:t> as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  <a:p>
            <a:r>
              <a:rPr lang="en-US" dirty="0"/>
              <a:t>And what is </a:t>
            </a:r>
            <a:r>
              <a:rPr lang="en-US" dirty="0" err="1"/>
              <a:t>fastq</a:t>
            </a:r>
            <a:r>
              <a:rPr lang="en-US" dirty="0"/>
              <a:t> files?</a:t>
            </a:r>
          </a:p>
          <a:p>
            <a:r>
              <a:rPr lang="en-US" dirty="0"/>
              <a:t>It is a </a:t>
            </a:r>
            <a:r>
              <a:rPr lang="en-US" dirty="0" err="1"/>
              <a:t>fasta</a:t>
            </a:r>
            <a:r>
              <a:rPr lang="en-US" dirty="0"/>
              <a:t> file with quality scores!</a:t>
            </a:r>
          </a:p>
          <a:p>
            <a:r>
              <a:rPr lang="en-US" dirty="0"/>
              <a:t>So this is</a:t>
            </a:r>
            <a:r>
              <a:rPr lang="en-US" baseline="0" dirty="0"/>
              <a:t> an example of a </a:t>
            </a:r>
            <a:r>
              <a:rPr lang="en-US" baseline="0" dirty="0" err="1"/>
              <a:t>fastq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368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(10/2/13 14:19) -----</a:t>
            </a:r>
          </a:p>
          <a:p>
            <a:r>
              <a:rPr lang="en-US" dirty="0"/>
              <a:t>When the sequencing is done, you get your output… </a:t>
            </a:r>
          </a:p>
          <a:p>
            <a:r>
              <a:rPr lang="en-US" dirty="0"/>
              <a:t>----- Meeting Notes (10/2/13 14:27) -----</a:t>
            </a:r>
          </a:p>
          <a:p>
            <a:r>
              <a:rPr lang="en-US" dirty="0"/>
              <a:t>In this next section I will </a:t>
            </a:r>
            <a:r>
              <a:rPr lang="en-US" dirty="0" err="1"/>
              <a:t>gow</a:t>
            </a:r>
            <a:r>
              <a:rPr lang="en-US" dirty="0"/>
              <a:t> </a:t>
            </a:r>
            <a:r>
              <a:rPr lang="en-US" dirty="0" err="1"/>
              <a:t>throug</a:t>
            </a:r>
            <a:r>
              <a:rPr lang="en-US" dirty="0"/>
              <a:t> the output data.</a:t>
            </a:r>
          </a:p>
          <a:p>
            <a:endParaRPr lang="en-US" dirty="0"/>
          </a:p>
          <a:p>
            <a:r>
              <a:rPr lang="en-US" dirty="0"/>
              <a:t>The sequence data is </a:t>
            </a:r>
            <a:r>
              <a:rPr lang="en-US" dirty="0" err="1"/>
              <a:t>outputtet</a:t>
            </a:r>
            <a:r>
              <a:rPr lang="en-US" dirty="0"/>
              <a:t> as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  <a:p>
            <a:r>
              <a:rPr lang="en-US" dirty="0"/>
              <a:t>And what is </a:t>
            </a:r>
            <a:r>
              <a:rPr lang="en-US" dirty="0" err="1"/>
              <a:t>fastq</a:t>
            </a:r>
            <a:r>
              <a:rPr lang="en-US" dirty="0"/>
              <a:t> files?</a:t>
            </a:r>
          </a:p>
          <a:p>
            <a:r>
              <a:rPr lang="en-US" dirty="0"/>
              <a:t>It is a </a:t>
            </a:r>
            <a:r>
              <a:rPr lang="en-US" dirty="0" err="1"/>
              <a:t>fasta</a:t>
            </a:r>
            <a:r>
              <a:rPr lang="en-US" dirty="0"/>
              <a:t> file with quality scores!</a:t>
            </a:r>
          </a:p>
          <a:p>
            <a:r>
              <a:rPr lang="en-US" dirty="0"/>
              <a:t>So this is</a:t>
            </a:r>
            <a:r>
              <a:rPr lang="en-US" baseline="0" dirty="0"/>
              <a:t> an example of a </a:t>
            </a:r>
            <a:r>
              <a:rPr lang="en-US" baseline="0" dirty="0" err="1"/>
              <a:t>fastq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661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(10/2/13 14:19) -----</a:t>
            </a:r>
          </a:p>
          <a:p>
            <a:r>
              <a:rPr lang="en-US" dirty="0"/>
              <a:t>When the sequencing is done, you get your output… </a:t>
            </a:r>
          </a:p>
          <a:p>
            <a:r>
              <a:rPr lang="en-US" dirty="0"/>
              <a:t>----- Meeting Notes (10/2/13 14:27) -----</a:t>
            </a:r>
          </a:p>
          <a:p>
            <a:r>
              <a:rPr lang="en-US" dirty="0"/>
              <a:t>In this next section I will </a:t>
            </a:r>
            <a:r>
              <a:rPr lang="en-US" dirty="0" err="1"/>
              <a:t>gow</a:t>
            </a:r>
            <a:r>
              <a:rPr lang="en-US" dirty="0"/>
              <a:t> </a:t>
            </a:r>
            <a:r>
              <a:rPr lang="en-US" dirty="0" err="1"/>
              <a:t>throug</a:t>
            </a:r>
            <a:r>
              <a:rPr lang="en-US" dirty="0"/>
              <a:t> the output data.</a:t>
            </a:r>
          </a:p>
          <a:p>
            <a:endParaRPr lang="en-US" dirty="0"/>
          </a:p>
          <a:p>
            <a:r>
              <a:rPr lang="en-US" dirty="0"/>
              <a:t>The sequence data is </a:t>
            </a:r>
            <a:r>
              <a:rPr lang="en-US" dirty="0" err="1"/>
              <a:t>outputtet</a:t>
            </a:r>
            <a:r>
              <a:rPr lang="en-US" dirty="0"/>
              <a:t> as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  <a:p>
            <a:r>
              <a:rPr lang="en-US" dirty="0"/>
              <a:t>And what is </a:t>
            </a:r>
            <a:r>
              <a:rPr lang="en-US" dirty="0" err="1"/>
              <a:t>fastq</a:t>
            </a:r>
            <a:r>
              <a:rPr lang="en-US" dirty="0"/>
              <a:t> files?</a:t>
            </a:r>
          </a:p>
          <a:p>
            <a:r>
              <a:rPr lang="en-US" dirty="0"/>
              <a:t>It is a </a:t>
            </a:r>
            <a:r>
              <a:rPr lang="en-US" dirty="0" err="1"/>
              <a:t>fasta</a:t>
            </a:r>
            <a:r>
              <a:rPr lang="en-US" dirty="0"/>
              <a:t> file with quality scores!</a:t>
            </a:r>
          </a:p>
          <a:p>
            <a:r>
              <a:rPr lang="en-US" dirty="0"/>
              <a:t>So this is</a:t>
            </a:r>
            <a:r>
              <a:rPr lang="en-US" baseline="0" dirty="0"/>
              <a:t> an example of a </a:t>
            </a:r>
            <a:r>
              <a:rPr lang="en-US" baseline="0" dirty="0" err="1"/>
              <a:t>fastq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7947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(10/2/13 14:19) -----</a:t>
            </a:r>
          </a:p>
          <a:p>
            <a:r>
              <a:rPr lang="en-US" dirty="0"/>
              <a:t>When the sequencing is done, you get your output… </a:t>
            </a:r>
          </a:p>
          <a:p>
            <a:r>
              <a:rPr lang="en-US" dirty="0"/>
              <a:t>----- Meeting Notes (10/2/13 14:27) -----</a:t>
            </a:r>
          </a:p>
          <a:p>
            <a:r>
              <a:rPr lang="en-US" dirty="0"/>
              <a:t>In this next section I will </a:t>
            </a:r>
            <a:r>
              <a:rPr lang="en-US" dirty="0" err="1"/>
              <a:t>gow</a:t>
            </a:r>
            <a:r>
              <a:rPr lang="en-US" dirty="0"/>
              <a:t> </a:t>
            </a:r>
            <a:r>
              <a:rPr lang="en-US" dirty="0" err="1"/>
              <a:t>throug</a:t>
            </a:r>
            <a:r>
              <a:rPr lang="en-US" dirty="0"/>
              <a:t> the output data.</a:t>
            </a:r>
          </a:p>
          <a:p>
            <a:endParaRPr lang="en-US" dirty="0"/>
          </a:p>
          <a:p>
            <a:r>
              <a:rPr lang="en-US" dirty="0"/>
              <a:t>The sequence data is </a:t>
            </a:r>
            <a:r>
              <a:rPr lang="en-US" dirty="0" err="1"/>
              <a:t>outputtet</a:t>
            </a:r>
            <a:r>
              <a:rPr lang="en-US" dirty="0"/>
              <a:t> as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  <a:p>
            <a:r>
              <a:rPr lang="en-US" dirty="0"/>
              <a:t>And what is </a:t>
            </a:r>
            <a:r>
              <a:rPr lang="en-US" dirty="0" err="1"/>
              <a:t>fastq</a:t>
            </a:r>
            <a:r>
              <a:rPr lang="en-US" dirty="0"/>
              <a:t> files?</a:t>
            </a:r>
          </a:p>
          <a:p>
            <a:r>
              <a:rPr lang="en-US" dirty="0"/>
              <a:t>It is a </a:t>
            </a:r>
            <a:r>
              <a:rPr lang="en-US" dirty="0" err="1"/>
              <a:t>fasta</a:t>
            </a:r>
            <a:r>
              <a:rPr lang="en-US" dirty="0"/>
              <a:t> file with quality scores!</a:t>
            </a:r>
          </a:p>
          <a:p>
            <a:r>
              <a:rPr lang="en-US" dirty="0"/>
              <a:t>So this is</a:t>
            </a:r>
            <a:r>
              <a:rPr lang="en-US" baseline="0" dirty="0"/>
              <a:t> an example of a </a:t>
            </a:r>
            <a:r>
              <a:rPr lang="en-US" baseline="0" dirty="0" err="1"/>
              <a:t>fastq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527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(10/2/13 14:19) -----</a:t>
            </a:r>
          </a:p>
          <a:p>
            <a:r>
              <a:rPr lang="en-US"/>
              <a:t>When the sequencing is done, you get your output… </a:t>
            </a:r>
          </a:p>
          <a:p>
            <a:r>
              <a:rPr lang="en-US"/>
              <a:t>----- Meeting Notes (10/2/13 14:27) -----</a:t>
            </a:r>
          </a:p>
          <a:p>
            <a:r>
              <a:rPr lang="en-US"/>
              <a:t>In this next section I will gow throug the output data.</a:t>
            </a:r>
          </a:p>
          <a:p>
            <a:endParaRPr lang="en-US"/>
          </a:p>
          <a:p>
            <a:r>
              <a:rPr lang="en-US"/>
              <a:t>The sequence data is outputtet as fastq files.</a:t>
            </a:r>
          </a:p>
          <a:p>
            <a:r>
              <a:rPr lang="en-US"/>
              <a:t>And what is fastq files?</a:t>
            </a:r>
          </a:p>
          <a:p>
            <a:r>
              <a:rPr lang="en-US"/>
              <a:t>It is a fasta file with quality scores!</a:t>
            </a:r>
          </a:p>
          <a:p>
            <a:r>
              <a:rPr lang="en-US"/>
              <a:t>So this is</a:t>
            </a:r>
            <a:r>
              <a:rPr lang="en-US" baseline="0"/>
              <a:t> an example of a fastq file.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899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(10/2/13 14:19) -----</a:t>
            </a:r>
          </a:p>
          <a:p>
            <a:r>
              <a:rPr lang="en-US"/>
              <a:t>When the sequencing is done, you get your output… </a:t>
            </a:r>
          </a:p>
          <a:p>
            <a:r>
              <a:rPr lang="en-US"/>
              <a:t>----- Meeting Notes (10/2/13 14:27) -----</a:t>
            </a:r>
          </a:p>
          <a:p>
            <a:r>
              <a:rPr lang="en-US"/>
              <a:t>In this next section I will gow throug the output data.</a:t>
            </a:r>
          </a:p>
          <a:p>
            <a:endParaRPr lang="en-US"/>
          </a:p>
          <a:p>
            <a:r>
              <a:rPr lang="en-US"/>
              <a:t>The sequence data is outputtet as fastq files.</a:t>
            </a:r>
          </a:p>
          <a:p>
            <a:r>
              <a:rPr lang="en-US"/>
              <a:t>And what is fastq files?</a:t>
            </a:r>
          </a:p>
          <a:p>
            <a:r>
              <a:rPr lang="en-US"/>
              <a:t>It is a fasta file with quality scores!</a:t>
            </a:r>
          </a:p>
          <a:p>
            <a:r>
              <a:rPr lang="en-US"/>
              <a:t>So this is</a:t>
            </a:r>
            <a:r>
              <a:rPr lang="en-US" baseline="0"/>
              <a:t> an example of a fastq file.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456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(10/2/13 14:19) -----</a:t>
            </a:r>
          </a:p>
          <a:p>
            <a:r>
              <a:rPr lang="en-US"/>
              <a:t>When the sequencing is done, you get your output… </a:t>
            </a:r>
          </a:p>
          <a:p>
            <a:r>
              <a:rPr lang="en-US"/>
              <a:t>----- Meeting Notes (10/2/13 14:27) -----</a:t>
            </a:r>
          </a:p>
          <a:p>
            <a:r>
              <a:rPr lang="en-US"/>
              <a:t>In this next section I will gow throug the output data.</a:t>
            </a:r>
          </a:p>
          <a:p>
            <a:endParaRPr lang="en-US"/>
          </a:p>
          <a:p>
            <a:r>
              <a:rPr lang="en-US"/>
              <a:t>The sequence data is outputtet as fastq files.</a:t>
            </a:r>
          </a:p>
          <a:p>
            <a:r>
              <a:rPr lang="en-US"/>
              <a:t>And what is fastq files?</a:t>
            </a:r>
          </a:p>
          <a:p>
            <a:r>
              <a:rPr lang="en-US"/>
              <a:t>It is a fasta file with quality scores!</a:t>
            </a:r>
          </a:p>
          <a:p>
            <a:r>
              <a:rPr lang="en-US"/>
              <a:t>So this is</a:t>
            </a:r>
            <a:r>
              <a:rPr lang="en-US" baseline="0"/>
              <a:t> an example of a fastq file.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E5C78-E1F6-2746-AB78-65F717CB0935}" type="slidenum">
              <a:rPr lang="da-DK"/>
              <a:pPr>
                <a:defRPr/>
              </a:pPr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234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DTU-DK-A1"/>
          <p:cNvPicPr>
            <a:picLocks noChangeAspect="1" noChangeArrowheads="1"/>
          </p:cNvPicPr>
          <p:nvPr/>
        </p:nvPicPr>
        <p:blipFill>
          <a:blip r:embed="rId2"/>
          <a:srcRect l="78432"/>
          <a:stretch>
            <a:fillRect/>
          </a:stretch>
        </p:blipFill>
        <p:spPr bwMode="auto">
          <a:xfrm>
            <a:off x="8270875" y="279400"/>
            <a:ext cx="479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DTU frise RGB"/>
          <p:cNvPicPr>
            <a:picLocks noChangeAspect="1" noChangeArrowheads="1"/>
          </p:cNvPicPr>
          <p:nvPr/>
        </p:nvPicPr>
        <p:blipFill>
          <a:blip r:embed="rId3"/>
          <a:srcRect r="25990"/>
          <a:stretch>
            <a:fillRect/>
          </a:stretch>
        </p:blipFill>
        <p:spPr bwMode="auto">
          <a:xfrm>
            <a:off x="4432300" y="4191000"/>
            <a:ext cx="47117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" descr="C:\Users\cls\Desktop\DTU_ppt\Til PAW\DTU_LOGOS\Done\DTU F++devareinstituttet A UK.png"/>
          <p:cNvPicPr>
            <a:picLocks noChangeAspect="1" noChangeArrowheads="1"/>
          </p:cNvPicPr>
          <p:nvPr/>
        </p:nvPicPr>
        <p:blipFill>
          <a:blip r:embed="rId4"/>
          <a:srcRect l="10336" t="34251" b="14568"/>
          <a:stretch>
            <a:fillRect/>
          </a:stretch>
        </p:blipFill>
        <p:spPr bwMode="auto">
          <a:xfrm>
            <a:off x="619125" y="6029325"/>
            <a:ext cx="521335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6402388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titeltypografi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undertiteltypografien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438900" y="304800"/>
            <a:ext cx="1943100" cy="5861050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676900" cy="5861050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Klik</a:t>
            </a:r>
            <a:r>
              <a:rPr lang="da-DK" dirty="0"/>
              <a:t> for at redigere titeltypografi i </a:t>
            </a:r>
            <a:r>
              <a:rPr lang="en-US" noProof="0" dirty="0" err="1"/>
              <a:t>masteren</a:t>
            </a:r>
            <a:endParaRPr lang="en-US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</a:t>
            </a:r>
            <a:r>
              <a:rPr lang="en-US" noProof="0" dirty="0"/>
              <a:t>for</a:t>
            </a:r>
            <a:r>
              <a:rPr lang="da-DK" dirty="0"/>
              <a:t> at redigere typografi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noProof="0" dirty="0" err="1"/>
              <a:t>Klik</a:t>
            </a:r>
            <a:r>
              <a:rPr lang="da-DK" dirty="0"/>
              <a:t> for at redigere </a:t>
            </a:r>
            <a:r>
              <a:rPr lang="en-US" noProof="0" dirty="0" err="1"/>
              <a:t>titeltypografi</a:t>
            </a:r>
            <a:r>
              <a:rPr lang="da-DK" dirty="0"/>
              <a:t>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dirty="0"/>
              <a:t>Klik </a:t>
            </a:r>
            <a:r>
              <a:rPr lang="en-US" noProof="0" dirty="0"/>
              <a:t>for</a:t>
            </a:r>
            <a:r>
              <a:rPr lang="da-DK" dirty="0"/>
              <a:t> at </a:t>
            </a:r>
            <a:r>
              <a:rPr lang="en-US" noProof="0" dirty="0" err="1"/>
              <a:t>redigere</a:t>
            </a:r>
            <a:r>
              <a:rPr lang="da-DK" dirty="0"/>
              <a:t> typografi i masteren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4565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810000" cy="4565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typografi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 dirty="0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dirty="0"/>
              <a:t>Klik for at redigere typografi i masteren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titeltypografi i masteren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7724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teksttypografierne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pic>
        <p:nvPicPr>
          <p:cNvPr id="1028" name="Picture 9" descr="DTU-DK-A1"/>
          <p:cNvPicPr>
            <a:picLocks noChangeAspect="1" noChangeArrowheads="1"/>
          </p:cNvPicPr>
          <p:nvPr/>
        </p:nvPicPr>
        <p:blipFill>
          <a:blip r:embed="rId13"/>
          <a:srcRect l="78432"/>
          <a:stretch>
            <a:fillRect/>
          </a:stretch>
        </p:blipFill>
        <p:spPr bwMode="auto">
          <a:xfrm>
            <a:off x="8270875" y="279400"/>
            <a:ext cx="479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11"/>
          <p:cNvSpPr>
            <a:spLocks noChangeArrowheads="1"/>
          </p:cNvSpPr>
          <p:nvPr/>
        </p:nvSpPr>
        <p:spPr bwMode="auto">
          <a:xfrm>
            <a:off x="7618413" y="6477000"/>
            <a:ext cx="763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eaLnBrk="0" hangingPunct="0">
              <a:spcBef>
                <a:spcPct val="0"/>
              </a:spcBef>
              <a:defRPr/>
            </a:pPr>
            <a:endParaRPr lang="en-US" sz="900">
              <a:latin typeface="Verdan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030" name="Rectangle 12"/>
          <p:cNvSpPr>
            <a:spLocks noChangeArrowheads="1"/>
          </p:cNvSpPr>
          <p:nvPr/>
        </p:nvSpPr>
        <p:spPr bwMode="auto">
          <a:xfrm>
            <a:off x="4800600" y="6477000"/>
            <a:ext cx="2741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eaLnBrk="0" hangingPunct="0">
              <a:spcBef>
                <a:spcPct val="0"/>
              </a:spcBef>
              <a:defRPr/>
            </a:pPr>
            <a:endParaRPr lang="en-US" sz="900">
              <a:latin typeface="Verdan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031" name="Rectangle 14"/>
          <p:cNvSpPr>
            <a:spLocks noChangeArrowheads="1"/>
          </p:cNvSpPr>
          <p:nvPr/>
        </p:nvSpPr>
        <p:spPr bwMode="auto">
          <a:xfrm>
            <a:off x="611188" y="6453188"/>
            <a:ext cx="3692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GB" sz="900" b="1">
                <a:latin typeface="Verdana" pitchFamily="1" charset="0"/>
                <a:ea typeface="ＭＳ Ｐゴシック" pitchFamily="1" charset="-128"/>
                <a:cs typeface="ＭＳ Ｐゴシック" pitchFamily="1" charset="-128"/>
              </a:rPr>
              <a:t>National Food Institute, Technical University of Denmark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ＭＳ Ｐゴシック" pitchFamily="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  <a:cs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1" charset="-128"/>
        </a:defRPr>
      </a:lvl1pPr>
      <a:lvl2pPr marL="574675" indent="-1952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279525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986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b.jhu.edu/software/krake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cb.jhu.edu/software/kraken/MANUA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errickWood/kraken2/wiki/Manua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cs typeface="ＭＳ Ｐゴシック" charset="-128"/>
              </a:rPr>
              <a:t>Kraken, Kraken2 &amp; Bracken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05038"/>
            <a:ext cx="8077200" cy="1752600"/>
          </a:xfrm>
        </p:spPr>
        <p:txBody>
          <a:bodyPr/>
          <a:lstStyle/>
          <a:p>
            <a:pPr eaLnBrk="1" hangingPunct="1"/>
            <a:endParaRPr lang="en-US" dirty="0">
              <a:cs typeface="ＭＳ Ｐゴシック" charset="-128"/>
            </a:endParaRPr>
          </a:p>
          <a:p>
            <a:pPr eaLnBrk="1" hangingPunct="1"/>
            <a:r>
              <a:rPr lang="en-US" dirty="0">
                <a:cs typeface="ＭＳ Ｐゴシック" charset="-128"/>
              </a:rPr>
              <a:t>Thomas </a:t>
            </a:r>
            <a:r>
              <a:rPr lang="en-US" dirty="0" err="1">
                <a:cs typeface="ＭＳ Ｐゴシック" charset="-128"/>
              </a:rPr>
              <a:t>Nordahl</a:t>
            </a:r>
            <a:r>
              <a:rPr lang="en-US" dirty="0">
                <a:cs typeface="ＭＳ Ｐゴシック" charset="-128"/>
              </a:rPr>
              <a:t> Petersen</a:t>
            </a:r>
          </a:p>
        </p:txBody>
      </p:sp>
      <p:sp>
        <p:nvSpPr>
          <p:cNvPr id="15364" name="Rectangle 3"/>
          <p:cNvSpPr txBox="1">
            <a:spLocks noChangeArrowheads="1"/>
          </p:cNvSpPr>
          <p:nvPr/>
        </p:nvSpPr>
        <p:spPr bwMode="auto">
          <a:xfrm>
            <a:off x="619125" y="4868863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737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ED6F0-94DE-E040-99F8-21D2F99B6F44}"/>
              </a:ext>
            </a:extLst>
          </p:cNvPr>
          <p:cNvSpPr txBox="1"/>
          <p:nvPr/>
        </p:nvSpPr>
        <p:spPr>
          <a:xfrm>
            <a:off x="251520" y="908720"/>
            <a:ext cx="5377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hlinkClick r:id="rId3"/>
              </a:rPr>
              <a:t>https://ccb.jhu.edu/software/kraken/</a:t>
            </a:r>
            <a:endParaRPr lang="da-DK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879B-8847-1C42-BB02-99E7E2114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7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0F6B-51C4-5043-BF9F-C82A7DF61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69084"/>
            <a:ext cx="7467600" cy="341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ED8D0B-2C3E-0447-A099-AFF6E214D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42367"/>
            <a:ext cx="6464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331640" y="37073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99549-BC0F-C744-811F-70867A85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451"/>
            <a:ext cx="9062670" cy="5376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D67E5-B2ED-2F46-9FBF-4B8D8AE5E1DC}"/>
              </a:ext>
            </a:extLst>
          </p:cNvPr>
          <p:cNvSpPr txBox="1"/>
          <p:nvPr/>
        </p:nvSpPr>
        <p:spPr>
          <a:xfrm>
            <a:off x="1475656" y="6093297"/>
            <a:ext cx="751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Figure</a:t>
            </a:r>
            <a:r>
              <a:rPr lang="da-DK" dirty="0"/>
              <a:t> </a:t>
            </a:r>
            <a:r>
              <a:rPr lang="da-DK" dirty="0" err="1"/>
              <a:t>copied</a:t>
            </a:r>
            <a:r>
              <a:rPr lang="da-DK" dirty="0"/>
              <a:t> from Wood and </a:t>
            </a:r>
            <a:r>
              <a:rPr lang="da-DK" dirty="0" err="1"/>
              <a:t>Salzberg</a:t>
            </a:r>
            <a:r>
              <a:rPr lang="da-DK" dirty="0"/>
              <a:t> </a:t>
            </a:r>
            <a:r>
              <a:rPr lang="da-DK" dirty="0" err="1"/>
              <a:t>Genome</a:t>
            </a:r>
            <a:r>
              <a:rPr lang="da-DK" dirty="0"/>
              <a:t> </a:t>
            </a:r>
            <a:r>
              <a:rPr lang="da-DK" dirty="0" err="1"/>
              <a:t>Biology</a:t>
            </a:r>
            <a:r>
              <a:rPr lang="da-DK" dirty="0"/>
              <a:t> 2014, 15:R46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11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2FB00-BBF8-3343-AD40-275947BEC8E2}"/>
              </a:ext>
            </a:extLst>
          </p:cNvPr>
          <p:cNvSpPr txBox="1"/>
          <p:nvPr/>
        </p:nvSpPr>
        <p:spPr>
          <a:xfrm>
            <a:off x="395536" y="1268760"/>
            <a:ext cx="8748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Looping over all </a:t>
            </a:r>
            <a:r>
              <a:rPr lang="da-DK" dirty="0" err="1"/>
              <a:t>reads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If a hit is </a:t>
            </a:r>
            <a:r>
              <a:rPr lang="da-DK" dirty="0" err="1"/>
              <a:t>found</a:t>
            </a:r>
            <a:r>
              <a:rPr lang="da-DK" dirty="0"/>
              <a:t> in database the </a:t>
            </a:r>
            <a:r>
              <a:rPr lang="da-DK" dirty="0" err="1"/>
              <a:t>weight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node is </a:t>
            </a:r>
            <a:r>
              <a:rPr lang="da-DK" dirty="0" err="1"/>
              <a:t>added</a:t>
            </a:r>
            <a:r>
              <a:rPr lang="da-DK" dirty="0"/>
              <a:t> by 1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If </a:t>
            </a:r>
            <a:r>
              <a:rPr lang="da-DK" dirty="0" err="1"/>
              <a:t>no</a:t>
            </a:r>
            <a:r>
              <a:rPr lang="da-DK" dirty="0"/>
              <a:t> hit is </a:t>
            </a:r>
            <a:r>
              <a:rPr lang="da-DK" dirty="0" err="1"/>
              <a:t>found</a:t>
            </a:r>
            <a:r>
              <a:rPr lang="da-DK" dirty="0"/>
              <a:t> in database </a:t>
            </a:r>
            <a:r>
              <a:rPr lang="da-DK" dirty="0" err="1"/>
              <a:t>then</a:t>
            </a:r>
            <a:r>
              <a:rPr lang="da-DK" dirty="0"/>
              <a:t> skip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kmer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Once</a:t>
            </a:r>
            <a:r>
              <a:rPr lang="da-DK" dirty="0"/>
              <a:t> all </a:t>
            </a:r>
            <a:r>
              <a:rPr lang="da-DK" dirty="0" err="1"/>
              <a:t>kmers</a:t>
            </a:r>
            <a:r>
              <a:rPr lang="da-DK" dirty="0"/>
              <a:t> from a </a:t>
            </a:r>
            <a:r>
              <a:rPr lang="da-DK" dirty="0" err="1"/>
              <a:t>read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passed</a:t>
            </a:r>
            <a:r>
              <a:rPr lang="da-DK" dirty="0"/>
              <a:t> sum node </a:t>
            </a:r>
            <a:r>
              <a:rPr lang="da-DK" dirty="0" err="1"/>
              <a:t>values</a:t>
            </a:r>
            <a:r>
              <a:rPr lang="da-DK" dirty="0"/>
              <a:t> from </a:t>
            </a:r>
            <a:r>
              <a:rPr lang="da-DK" dirty="0" err="1"/>
              <a:t>Root</a:t>
            </a:r>
            <a:r>
              <a:rPr lang="da-DK" dirty="0"/>
              <a:t>-To-Leaf (RTL)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Assing taxa to </a:t>
            </a:r>
            <a:r>
              <a:rPr lang="da-DK" dirty="0" err="1"/>
              <a:t>read</a:t>
            </a:r>
            <a:r>
              <a:rPr lang="da-DK" dirty="0"/>
              <a:t> as the maximal RTL </a:t>
            </a:r>
            <a:r>
              <a:rPr lang="da-DK" dirty="0" err="1"/>
              <a:t>path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, </a:t>
            </a:r>
            <a:r>
              <a:rPr lang="da-DK" dirty="0" err="1"/>
              <a:t>leaf</a:t>
            </a:r>
            <a:r>
              <a:rPr lang="da-DK" dirty="0"/>
              <a:t> with </a:t>
            </a:r>
            <a:r>
              <a:rPr lang="da-DK" dirty="0" err="1"/>
              <a:t>highest</a:t>
            </a:r>
            <a:r>
              <a:rPr lang="da-DK" dirty="0"/>
              <a:t> RTL </a:t>
            </a:r>
            <a:r>
              <a:rPr lang="da-DK" dirty="0" err="1"/>
              <a:t>value</a:t>
            </a:r>
            <a:r>
              <a:rPr lang="da-DK" dirty="0"/>
              <a:t> is the </a:t>
            </a:r>
            <a:r>
              <a:rPr lang="da-DK" dirty="0" err="1"/>
              <a:t>taxonomy</a:t>
            </a:r>
            <a:r>
              <a:rPr lang="da-DK" dirty="0"/>
              <a:t> </a:t>
            </a:r>
            <a:r>
              <a:rPr lang="da-DK" dirty="0" err="1"/>
              <a:t>assignment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read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349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database</a:t>
            </a:r>
          </a:p>
          <a:p>
            <a:pPr algn="ctr"/>
            <a:r>
              <a:rPr lang="en-US" dirty="0"/>
              <a:t>Minimizer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EF784-C09C-444D-9EF9-CC17A2C077A1}"/>
              </a:ext>
            </a:extLst>
          </p:cNvPr>
          <p:cNvSpPr txBox="1"/>
          <p:nvPr/>
        </p:nvSpPr>
        <p:spPr>
          <a:xfrm>
            <a:off x="1043608" y="1490881"/>
            <a:ext cx="12586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Seuences</a:t>
            </a:r>
            <a:r>
              <a:rPr lang="da-DK" dirty="0"/>
              <a:t>:</a:t>
            </a: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</a:t>
            </a:r>
            <a:r>
              <a:rPr lang="da-DK" dirty="0">
                <a:latin typeface="Courier" pitchFamily="2" charset="0"/>
              </a:rPr>
              <a:t>CCGA</a:t>
            </a: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</a:t>
            </a:r>
            <a:r>
              <a:rPr lang="da-DK" dirty="0">
                <a:latin typeface="Courier" pitchFamily="2" charset="0"/>
              </a:rPr>
              <a:t>GGAT</a:t>
            </a:r>
          </a:p>
          <a:p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GAA</a:t>
            </a:r>
            <a:r>
              <a:rPr lang="da-DK" dirty="0">
                <a:latin typeface="Courier" pitchFamily="2" charset="0"/>
              </a:rPr>
              <a:t>TTAA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7BCF2-6E90-774E-8649-7CE9776CD7BA}"/>
              </a:ext>
            </a:extLst>
          </p:cNvPr>
          <p:cNvSpPr txBox="1"/>
          <p:nvPr/>
        </p:nvSpPr>
        <p:spPr>
          <a:xfrm>
            <a:off x="3851920" y="1412776"/>
            <a:ext cx="23711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Pre-sequence</a:t>
            </a:r>
            <a:r>
              <a:rPr lang="da-DK" dirty="0"/>
              <a:t> (</a:t>
            </a:r>
            <a:r>
              <a:rPr lang="da-DK" dirty="0">
                <a:solidFill>
                  <a:srgbClr val="FF0000"/>
                </a:solidFill>
              </a:rPr>
              <a:t>ATG</a:t>
            </a:r>
            <a:r>
              <a:rPr lang="da-DK" dirty="0"/>
              <a:t>):</a:t>
            </a:r>
          </a:p>
          <a:p>
            <a:r>
              <a:rPr lang="da-DK" dirty="0">
                <a:latin typeface="Courier" pitchFamily="2" charset="0"/>
              </a:rPr>
              <a:t>CCGA</a:t>
            </a:r>
          </a:p>
          <a:p>
            <a:r>
              <a:rPr lang="da-DK" dirty="0">
                <a:latin typeface="Courier" pitchFamily="2" charset="0"/>
              </a:rPr>
              <a:t>GGAT</a:t>
            </a:r>
          </a:p>
          <a:p>
            <a:r>
              <a:rPr lang="da-DK" dirty="0" err="1">
                <a:latin typeface="+mn-lt"/>
              </a:rPr>
              <a:t>Pre-sequence</a:t>
            </a:r>
            <a:r>
              <a:rPr lang="da-DK" dirty="0">
                <a:latin typeface="+mn-lt"/>
              </a:rPr>
              <a:t> (</a:t>
            </a:r>
            <a:r>
              <a:rPr lang="da-DK" dirty="0">
                <a:solidFill>
                  <a:srgbClr val="00B050"/>
                </a:solidFill>
                <a:latin typeface="+mn-lt"/>
              </a:rPr>
              <a:t>GAA</a:t>
            </a:r>
            <a:r>
              <a:rPr lang="da-DK" dirty="0">
                <a:latin typeface="+mn-lt"/>
              </a:rPr>
              <a:t>):</a:t>
            </a:r>
          </a:p>
          <a:p>
            <a:r>
              <a:rPr lang="da-DK" dirty="0">
                <a:latin typeface="Courier" pitchFamily="2" charset="0"/>
              </a:rPr>
              <a:t>TTAA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E2D5A-B4AE-D24A-8D65-B8B3C4F06481}"/>
              </a:ext>
            </a:extLst>
          </p:cNvPr>
          <p:cNvSpPr txBox="1"/>
          <p:nvPr/>
        </p:nvSpPr>
        <p:spPr>
          <a:xfrm>
            <a:off x="755576" y="3194973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ATG &amp; GAA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minimizers</a:t>
            </a:r>
            <a:r>
              <a:rPr lang="da-DK" dirty="0"/>
              <a:t> =&gt; </a:t>
            </a:r>
            <a:r>
              <a:rPr lang="da-DK" dirty="0" err="1"/>
              <a:t>reduced</a:t>
            </a:r>
            <a:r>
              <a:rPr lang="da-DK" dirty="0"/>
              <a:t> </a:t>
            </a:r>
            <a:r>
              <a:rPr lang="da-DK" dirty="0" err="1"/>
              <a:t>memory</a:t>
            </a:r>
            <a:r>
              <a:rPr lang="da-DK" dirty="0"/>
              <a:t> </a:t>
            </a:r>
            <a:r>
              <a:rPr lang="da-DK" dirty="0" err="1"/>
              <a:t>usage</a:t>
            </a:r>
            <a:r>
              <a:rPr lang="da-DK" dirty="0"/>
              <a:t> &amp; faster </a:t>
            </a:r>
            <a:r>
              <a:rPr lang="da-DK" dirty="0" err="1"/>
              <a:t>lookup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chose</a:t>
            </a:r>
            <a:r>
              <a:rPr lang="da-DK" dirty="0"/>
              <a:t> to store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and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minimizer</a:t>
            </a:r>
            <a:r>
              <a:rPr lang="da-DK" dirty="0"/>
              <a:t> as an fast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search</a:t>
            </a:r>
            <a:r>
              <a:rPr lang="da-DK" dirty="0"/>
              <a:t> for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D60F3-8FB0-D44F-B4C9-8A6688E427EE}"/>
              </a:ext>
            </a:extLst>
          </p:cNvPr>
          <p:cNvSpPr txBox="1"/>
          <p:nvPr/>
        </p:nvSpPr>
        <p:spPr>
          <a:xfrm>
            <a:off x="107504" y="4581128"/>
            <a:ext cx="6464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 err="1"/>
              <a:t>Kraken</a:t>
            </a:r>
            <a:r>
              <a:rPr lang="da-DK" dirty="0"/>
              <a:t>: </a:t>
            </a:r>
            <a:r>
              <a:rPr lang="da-DK" dirty="0" err="1"/>
              <a:t>Process</a:t>
            </a:r>
            <a:r>
              <a:rPr lang="da-DK" dirty="0"/>
              <a:t> a </a:t>
            </a:r>
            <a:r>
              <a:rPr lang="da-DK" dirty="0" err="1"/>
              <a:t>read</a:t>
            </a:r>
            <a:r>
              <a:rPr lang="da-DK" dirty="0"/>
              <a:t> in steps of 31-mer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Look for ”</a:t>
            </a:r>
            <a:r>
              <a:rPr lang="da-DK" dirty="0" err="1"/>
              <a:t>minimizer</a:t>
            </a:r>
            <a:r>
              <a:rPr lang="da-DK" dirty="0"/>
              <a:t>” a 15-mer </a:t>
            </a:r>
            <a:r>
              <a:rPr lang="da-DK" dirty="0" err="1"/>
              <a:t>inside</a:t>
            </a:r>
            <a:r>
              <a:rPr lang="da-DK" dirty="0"/>
              <a:t> the 31-mer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Lookup</a:t>
            </a:r>
            <a:r>
              <a:rPr lang="da-DK" dirty="0"/>
              <a:t> 15-mer </a:t>
            </a:r>
            <a:r>
              <a:rPr lang="da-DK" dirty="0" err="1"/>
              <a:t>table</a:t>
            </a:r>
            <a:r>
              <a:rPr lang="da-DK" dirty="0"/>
              <a:t> for fast </a:t>
            </a:r>
            <a:r>
              <a:rPr lang="da-DK" dirty="0" err="1"/>
              <a:t>search</a:t>
            </a:r>
            <a:r>
              <a:rPr lang="da-DK" dirty="0"/>
              <a:t> of </a:t>
            </a:r>
            <a:r>
              <a:rPr lang="da-DK" dirty="0" err="1"/>
              <a:t>actual</a:t>
            </a:r>
            <a:r>
              <a:rPr lang="da-DK" dirty="0"/>
              <a:t> 31-mer and </a:t>
            </a:r>
            <a:r>
              <a:rPr lang="da-DK" dirty="0" err="1"/>
              <a:t>assigning</a:t>
            </a:r>
            <a:r>
              <a:rPr lang="da-DK" dirty="0"/>
              <a:t> LCA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63DD0-0058-A845-964E-5703F049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66" y="4527123"/>
            <a:ext cx="2572334" cy="1564805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D6D044B-35D9-7B4E-8E8A-AD9D5E65A3CC}"/>
              </a:ext>
            </a:extLst>
          </p:cNvPr>
          <p:cNvSpPr/>
          <p:nvPr/>
        </p:nvSpPr>
        <p:spPr bwMode="auto">
          <a:xfrm>
            <a:off x="6223082" y="1490881"/>
            <a:ext cx="221126" cy="1737777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02BE4-8599-8F4E-A8BA-ABF9846D97C1}"/>
              </a:ext>
            </a:extLst>
          </p:cNvPr>
          <p:cNvSpPr txBox="1"/>
          <p:nvPr/>
        </p:nvSpPr>
        <p:spPr>
          <a:xfrm>
            <a:off x="6732240" y="2276872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Not </a:t>
            </a:r>
            <a:r>
              <a:rPr lang="da-DK" dirty="0" err="1"/>
              <a:t>kraken</a:t>
            </a:r>
            <a:endParaRPr lang="da-DK" dirty="0"/>
          </a:p>
          <a:p>
            <a:r>
              <a:rPr lang="da-DK" dirty="0"/>
              <a:t>Just </a:t>
            </a:r>
            <a:r>
              <a:rPr lang="da-DK" dirty="0" err="1"/>
              <a:t>example</a:t>
            </a:r>
            <a:endParaRPr lang="da-D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E8D66-E91C-FC4E-A164-39647CBE2A70}"/>
              </a:ext>
            </a:extLst>
          </p:cNvPr>
          <p:cNvCxnSpPr/>
          <p:nvPr/>
        </p:nvCxnSpPr>
        <p:spPr bwMode="auto">
          <a:xfrm>
            <a:off x="467544" y="4293096"/>
            <a:ext cx="82089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658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database</a:t>
            </a:r>
          </a:p>
          <a:p>
            <a:pPr algn="ctr"/>
            <a:r>
              <a:rPr lang="en-US" dirty="0"/>
              <a:t>minimizers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663D9-9BF7-0A4D-AFAD-A28F46D4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024"/>
            <a:ext cx="9144000" cy="5562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CB0D8-E9A8-7343-B463-B3E956F1AE13}"/>
              </a:ext>
            </a:extLst>
          </p:cNvPr>
          <p:cNvSpPr txBox="1"/>
          <p:nvPr/>
        </p:nvSpPr>
        <p:spPr>
          <a:xfrm>
            <a:off x="7236296" y="1556792"/>
            <a:ext cx="1600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chemeClr val="accent3">
                    <a:lumMod val="50000"/>
                  </a:schemeClr>
                </a:solidFill>
              </a:rPr>
              <a:t>Kmer</a:t>
            </a:r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=31</a:t>
            </a:r>
          </a:p>
          <a:p>
            <a:r>
              <a:rPr lang="da-DK" dirty="0" err="1">
                <a:solidFill>
                  <a:schemeClr val="accent5">
                    <a:lumMod val="50000"/>
                  </a:schemeClr>
                </a:solidFill>
              </a:rPr>
              <a:t>Minimizer</a:t>
            </a:r>
            <a:r>
              <a:rPr lang="da-DK" dirty="0">
                <a:solidFill>
                  <a:schemeClr val="accent5">
                    <a:lumMod val="50000"/>
                  </a:schemeClr>
                </a:solidFill>
              </a:rPr>
              <a:t>=15</a:t>
            </a:r>
          </a:p>
        </p:txBody>
      </p:sp>
    </p:spTree>
    <p:extLst>
      <p:ext uri="{BB962C8B-B14F-4D97-AF65-F5344CB8AC3E}">
        <p14:creationId xmlns:p14="http://schemas.microsoft.com/office/powerpoint/2010/main" val="288880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</a:p>
          <a:p>
            <a:pPr algn="ctr"/>
            <a:r>
              <a:rPr lang="en-US" dirty="0"/>
              <a:t>In short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91AE3-548C-9A41-A9E5-F6C3161149EF}"/>
              </a:ext>
            </a:extLst>
          </p:cNvPr>
          <p:cNvSpPr txBox="1"/>
          <p:nvPr/>
        </p:nvSpPr>
        <p:spPr>
          <a:xfrm>
            <a:off x="565312" y="1484784"/>
            <a:ext cx="83271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Fast </a:t>
            </a:r>
            <a:r>
              <a:rPr lang="da-DK" dirty="0" err="1"/>
              <a:t>method</a:t>
            </a:r>
            <a:r>
              <a:rPr lang="da-DK" dirty="0"/>
              <a:t> to </a:t>
            </a:r>
            <a:r>
              <a:rPr lang="da-DK" dirty="0" err="1"/>
              <a:t>assign</a:t>
            </a:r>
            <a:r>
              <a:rPr lang="da-DK" dirty="0"/>
              <a:t> </a:t>
            </a:r>
            <a:r>
              <a:rPr lang="da-DK" dirty="0" err="1"/>
              <a:t>taxonomy</a:t>
            </a:r>
            <a:r>
              <a:rPr lang="da-DK" dirty="0"/>
              <a:t> to a </a:t>
            </a:r>
            <a:r>
              <a:rPr lang="da-DK" dirty="0" err="1"/>
              <a:t>read</a:t>
            </a:r>
            <a:r>
              <a:rPr lang="da-DK" dirty="0"/>
              <a:t> via LCA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Database </a:t>
            </a:r>
            <a:r>
              <a:rPr lang="da-DK" dirty="0" err="1"/>
              <a:t>require</a:t>
            </a:r>
            <a:r>
              <a:rPr lang="da-DK" dirty="0"/>
              <a:t> </a:t>
            </a:r>
            <a:r>
              <a:rPr lang="da-DK" dirty="0" err="1"/>
              <a:t>alot</a:t>
            </a:r>
            <a:r>
              <a:rPr lang="da-DK" dirty="0"/>
              <a:t> of </a:t>
            </a:r>
            <a:r>
              <a:rPr lang="da-DK" dirty="0" err="1"/>
              <a:t>memory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Reduced</a:t>
            </a:r>
            <a:r>
              <a:rPr lang="da-DK" dirty="0"/>
              <a:t> database </a:t>
            </a:r>
            <a:r>
              <a:rPr lang="da-DK" dirty="0" err="1"/>
              <a:t>size</a:t>
            </a:r>
            <a:r>
              <a:rPr lang="da-DK" dirty="0"/>
              <a:t> =&gt; </a:t>
            </a:r>
            <a:r>
              <a:rPr lang="da-DK" dirty="0" err="1"/>
              <a:t>reduced</a:t>
            </a:r>
            <a:r>
              <a:rPr lang="da-DK" dirty="0"/>
              <a:t> </a:t>
            </a:r>
            <a:r>
              <a:rPr lang="da-DK" dirty="0" err="1">
                <a:solidFill>
                  <a:srgbClr val="FF0000"/>
                </a:solidFill>
              </a:rPr>
              <a:t>taxonomy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assignment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/>
              <a:t>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Default </a:t>
            </a:r>
            <a:r>
              <a:rPr lang="da-DK" dirty="0" err="1"/>
              <a:t>using</a:t>
            </a:r>
            <a:r>
              <a:rPr lang="da-DK" dirty="0"/>
              <a:t> 31-mers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Good </a:t>
            </a:r>
            <a:r>
              <a:rPr lang="da-DK" dirty="0" err="1"/>
              <a:t>specificity</a:t>
            </a:r>
            <a:r>
              <a:rPr lang="da-DK" dirty="0"/>
              <a:t> (</a:t>
            </a:r>
            <a:r>
              <a:rPr lang="da-DK" dirty="0" err="1"/>
              <a:t>few</a:t>
            </a:r>
            <a:r>
              <a:rPr lang="da-DK" dirty="0"/>
              <a:t> false </a:t>
            </a:r>
            <a:r>
              <a:rPr lang="da-DK" dirty="0" err="1">
                <a:solidFill>
                  <a:srgbClr val="FF0000"/>
                </a:solidFill>
              </a:rPr>
              <a:t>taxonomy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assignments</a:t>
            </a:r>
            <a:r>
              <a:rPr lang="da-DK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Ok </a:t>
            </a:r>
            <a:r>
              <a:rPr lang="da-DK" dirty="0" err="1"/>
              <a:t>sensitivity</a:t>
            </a:r>
            <a:r>
              <a:rPr lang="da-DK" dirty="0"/>
              <a:t> (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>
                <a:solidFill>
                  <a:srgbClr val="FF0000"/>
                </a:solidFill>
              </a:rPr>
              <a:t>taxonomy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assignments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/>
              <a:t>correct</a:t>
            </a:r>
            <a:r>
              <a:rPr lang="da-DK" dirty="0"/>
              <a:t>, but </a:t>
            </a:r>
            <a:r>
              <a:rPr lang="da-DK" dirty="0" err="1"/>
              <a:t>some</a:t>
            </a:r>
            <a:r>
              <a:rPr lang="da-DK" dirty="0"/>
              <a:t> missing)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Use</a:t>
            </a:r>
            <a:r>
              <a:rPr lang="da-DK" dirty="0"/>
              <a:t> 15-mer </a:t>
            </a:r>
            <a:r>
              <a:rPr lang="da-DK" dirty="0" err="1"/>
              <a:t>minimizers</a:t>
            </a:r>
            <a:r>
              <a:rPr lang="da-DK" dirty="0"/>
              <a:t> for </a:t>
            </a:r>
            <a:r>
              <a:rPr lang="da-DK" dirty="0" err="1"/>
              <a:t>improved</a:t>
            </a:r>
            <a:r>
              <a:rPr lang="da-DK" dirty="0"/>
              <a:t> </a:t>
            </a:r>
            <a:r>
              <a:rPr lang="da-DK" dirty="0" err="1"/>
              <a:t>lookup</a:t>
            </a:r>
            <a:r>
              <a:rPr lang="da-DK" dirty="0"/>
              <a:t> speed,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 in </a:t>
            </a:r>
            <a:r>
              <a:rPr lang="da-DK" dirty="0" err="1"/>
              <a:t>mem</a:t>
            </a:r>
            <a:r>
              <a:rPr lang="da-DK" dirty="0"/>
              <a:t> </a:t>
            </a:r>
            <a:r>
              <a:rPr lang="da-DK" dirty="0" err="1"/>
              <a:t>usage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If </a:t>
            </a:r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</a:t>
            </a:r>
            <a:r>
              <a:rPr lang="da-DK" dirty="0" err="1"/>
              <a:t>length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More </a:t>
            </a:r>
            <a:r>
              <a:rPr lang="da-DK" dirty="0" err="1"/>
              <a:t>memory</a:t>
            </a:r>
            <a:r>
              <a:rPr lang="da-DK" dirty="0"/>
              <a:t> </a:t>
            </a:r>
            <a:r>
              <a:rPr lang="da-DK" dirty="0" err="1"/>
              <a:t>usage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specificity</a:t>
            </a:r>
            <a:endParaRPr lang="da-DK" dirty="0"/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Worse</a:t>
            </a:r>
            <a:r>
              <a:rPr lang="da-DK" dirty="0"/>
              <a:t> </a:t>
            </a:r>
            <a:r>
              <a:rPr lang="da-DK" dirty="0" err="1"/>
              <a:t>sensitivity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1532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Kraken.pbs.sh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ECF85-0A80-D140-81E3-0A8614D37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590"/>
            <a:ext cx="9144000" cy="51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619672" y="188640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output</a:t>
            </a:r>
          </a:p>
          <a:p>
            <a:pPr algn="ctr"/>
            <a:r>
              <a:rPr lang="en-US" dirty="0">
                <a:latin typeface="+mn-lt"/>
              </a:rPr>
              <a:t>before (not report)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F6601-FBE2-A84B-B4BE-84A5944F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019637"/>
            <a:ext cx="9180512" cy="1655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BDD4D-43A1-544A-854A-824D8EAA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4" y="2780928"/>
            <a:ext cx="8191500" cy="3937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118425-E09A-B440-9289-79BB148E81A8}"/>
              </a:ext>
            </a:extLst>
          </p:cNvPr>
          <p:cNvCxnSpPr>
            <a:cxnSpLocks/>
          </p:cNvCxnSpPr>
          <p:nvPr/>
        </p:nvCxnSpPr>
        <p:spPr bwMode="auto">
          <a:xfrm>
            <a:off x="3995936" y="2276872"/>
            <a:ext cx="30243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BE268-3030-EF4C-AAEC-DC89B88F8247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420888"/>
            <a:ext cx="417646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EDFF3-4A89-134C-BD03-94800C22087C}"/>
              </a:ext>
            </a:extLst>
          </p:cNvPr>
          <p:cNvCxnSpPr/>
          <p:nvPr/>
        </p:nvCxnSpPr>
        <p:spPr bwMode="auto">
          <a:xfrm flipV="1">
            <a:off x="7020272" y="1916832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F5ECF-BDAA-4840-9537-2D6D15D29EC7}"/>
              </a:ext>
            </a:extLst>
          </p:cNvPr>
          <p:cNvCxnSpPr/>
          <p:nvPr/>
        </p:nvCxnSpPr>
        <p:spPr bwMode="auto">
          <a:xfrm flipV="1">
            <a:off x="7236296" y="1844824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412FE8-8E32-1748-BA15-DE913B4C3649}"/>
              </a:ext>
            </a:extLst>
          </p:cNvPr>
          <p:cNvSpPr txBox="1"/>
          <p:nvPr/>
        </p:nvSpPr>
        <p:spPr>
          <a:xfrm>
            <a:off x="6759882" y="2378948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LenS</a:t>
            </a:r>
            <a:r>
              <a:rPr lang="da-DK" dirty="0"/>
              <a:t>=Kmers+KLen-1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D38CC6-BC95-954D-9AF8-EEB1899B98E9}"/>
              </a:ext>
            </a:extLst>
          </p:cNvPr>
          <p:cNvCxnSpPr>
            <a:endCxn id="17" idx="1"/>
          </p:cNvCxnSpPr>
          <p:nvPr/>
        </p:nvCxnSpPr>
        <p:spPr bwMode="auto">
          <a:xfrm>
            <a:off x="5292080" y="2548225"/>
            <a:ext cx="14678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CDA2F-D956-6C43-8EE6-1BEAFB6AD5E4}"/>
              </a:ext>
            </a:extLst>
          </p:cNvPr>
          <p:cNvCxnSpPr/>
          <p:nvPr/>
        </p:nvCxnSpPr>
        <p:spPr bwMode="auto">
          <a:xfrm flipV="1">
            <a:off x="5292080" y="2548225"/>
            <a:ext cx="0" cy="127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541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kraken-report</a:t>
            </a:r>
            <a:endParaRPr lang="en-US" dirty="0"/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C19C-C4EA-FE4A-AD41-4D28B217FF0F}"/>
              </a:ext>
            </a:extLst>
          </p:cNvPr>
          <p:cNvSpPr txBox="1"/>
          <p:nvPr/>
        </p:nvSpPr>
        <p:spPr>
          <a:xfrm>
            <a:off x="667265" y="148281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8D3E1-8E74-C342-AFAF-4C2CFF3BFFFA}"/>
              </a:ext>
            </a:extLst>
          </p:cNvPr>
          <p:cNvSpPr txBox="1"/>
          <p:nvPr/>
        </p:nvSpPr>
        <p:spPr>
          <a:xfrm>
            <a:off x="0" y="539388"/>
            <a:ext cx="8892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  <a:p>
            <a:r>
              <a:rPr lang="da-DK" dirty="0"/>
              <a:t>Manuel: </a:t>
            </a:r>
            <a:r>
              <a:rPr lang="da-DK" dirty="0" err="1">
                <a:hlinkClick r:id="rId2"/>
              </a:rPr>
              <a:t>https</a:t>
            </a:r>
            <a:r>
              <a:rPr lang="da-DK" dirty="0">
                <a:hlinkClick r:id="rId2"/>
              </a:rPr>
              <a:t>://</a:t>
            </a:r>
            <a:r>
              <a:rPr lang="da-DK" dirty="0" err="1">
                <a:hlinkClick r:id="rId2"/>
              </a:rPr>
              <a:t>ccb.jhu.edu</a:t>
            </a:r>
            <a:r>
              <a:rPr lang="da-DK" dirty="0">
                <a:hlinkClick r:id="rId2"/>
              </a:rPr>
              <a:t>/software/</a:t>
            </a:r>
            <a:r>
              <a:rPr lang="da-DK" dirty="0" err="1">
                <a:hlinkClick r:id="rId2"/>
              </a:rPr>
              <a:t>kraken</a:t>
            </a:r>
            <a:r>
              <a:rPr lang="da-DK" dirty="0">
                <a:hlinkClick r:id="rId2"/>
              </a:rPr>
              <a:t>/</a:t>
            </a:r>
            <a:r>
              <a:rPr lang="da-DK" dirty="0" err="1">
                <a:hlinkClick r:id="rId2"/>
              </a:rPr>
              <a:t>MANUAL.html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kraken-report</a:t>
            </a:r>
            <a:r>
              <a:rPr lang="da-DK" dirty="0"/>
              <a:t> --</a:t>
            </a:r>
            <a:r>
              <a:rPr lang="da-DK" dirty="0" err="1"/>
              <a:t>db</a:t>
            </a:r>
            <a:r>
              <a:rPr lang="da-DK" dirty="0"/>
              <a:t> /</a:t>
            </a:r>
            <a:r>
              <a:rPr lang="da-DK" dirty="0" err="1"/>
              <a:t>home</a:t>
            </a:r>
            <a:r>
              <a:rPr lang="da-DK" dirty="0"/>
              <a:t>/</a:t>
            </a:r>
            <a:r>
              <a:rPr lang="da-DK" dirty="0" err="1"/>
              <a:t>projects</a:t>
            </a:r>
            <a:r>
              <a:rPr lang="da-DK" dirty="0"/>
              <a:t>/co_23260/data/databases/minikraken_20171013_4GB </a:t>
            </a:r>
            <a:r>
              <a:rPr lang="da-DK" dirty="0" err="1"/>
              <a:t>sequences.kraken</a:t>
            </a:r>
            <a:r>
              <a:rPr lang="da-DK" dirty="0"/>
              <a:t> &gt; </a:t>
            </a:r>
            <a:r>
              <a:rPr lang="da-DK" dirty="0" err="1"/>
              <a:t>sequences.report</a:t>
            </a:r>
            <a:endParaRPr lang="da-DK" dirty="0"/>
          </a:p>
          <a:p>
            <a:endParaRPr lang="da-DK" dirty="0"/>
          </a:p>
          <a:p>
            <a:r>
              <a:rPr lang="da-DK" dirty="0"/>
              <a:t>Output from program: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8DB63-0587-2641-B580-D98D53C6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" y="3217044"/>
            <a:ext cx="9144000" cy="19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6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4"/>
          <p:cNvSpPr txBox="1">
            <a:spLocks noChangeArrowheads="1"/>
          </p:cNvSpPr>
          <p:nvPr/>
        </p:nvSpPr>
        <p:spPr bwMode="auto">
          <a:xfrm>
            <a:off x="1547664" y="123890"/>
            <a:ext cx="6172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kraken-report</a:t>
            </a:r>
            <a:endParaRPr lang="en-US" dirty="0"/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C19C-C4EA-FE4A-AD41-4D28B217FF0F}"/>
              </a:ext>
            </a:extLst>
          </p:cNvPr>
          <p:cNvSpPr txBox="1"/>
          <p:nvPr/>
        </p:nvSpPr>
        <p:spPr>
          <a:xfrm>
            <a:off x="667265" y="148281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8D3E1-8E74-C342-AFAF-4C2CFF3BFFFA}"/>
              </a:ext>
            </a:extLst>
          </p:cNvPr>
          <p:cNvSpPr txBox="1"/>
          <p:nvPr/>
        </p:nvSpPr>
        <p:spPr>
          <a:xfrm>
            <a:off x="0" y="539388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kraken-report</a:t>
            </a:r>
            <a:r>
              <a:rPr lang="da-DK" dirty="0"/>
              <a:t> --</a:t>
            </a:r>
            <a:r>
              <a:rPr lang="da-DK" dirty="0" err="1"/>
              <a:t>db</a:t>
            </a:r>
            <a:r>
              <a:rPr lang="da-DK" dirty="0"/>
              <a:t> /</a:t>
            </a:r>
            <a:r>
              <a:rPr lang="da-DK" dirty="0" err="1"/>
              <a:t>home</a:t>
            </a:r>
            <a:r>
              <a:rPr lang="da-DK" dirty="0"/>
              <a:t>/</a:t>
            </a:r>
            <a:r>
              <a:rPr lang="da-DK" dirty="0" err="1"/>
              <a:t>projects</a:t>
            </a:r>
            <a:r>
              <a:rPr lang="da-DK" dirty="0"/>
              <a:t>/co_23260/data/databases/minikraken_20171013_4GB </a:t>
            </a:r>
            <a:r>
              <a:rPr lang="da-DK" dirty="0" err="1"/>
              <a:t>sequences.kraken</a:t>
            </a:r>
            <a:r>
              <a:rPr lang="da-DK" dirty="0"/>
              <a:t> &gt; </a:t>
            </a:r>
            <a:r>
              <a:rPr lang="da-DK" dirty="0" err="1"/>
              <a:t>sequences.report</a:t>
            </a:r>
            <a:endParaRPr lang="da-DK" dirty="0"/>
          </a:p>
          <a:p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1269B-EA0A-5441-B1E2-E0D723FCE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65515"/>
            <a:ext cx="8892480" cy="54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2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Box 24"/>
          <p:cNvSpPr txBox="1">
            <a:spLocks noChangeArrowheads="1"/>
          </p:cNvSpPr>
          <p:nvPr/>
        </p:nvSpPr>
        <p:spPr bwMode="auto">
          <a:xfrm>
            <a:off x="1282700" y="332656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B0B9B-9A35-0946-B428-9D30C7570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935"/>
            <a:ext cx="8676456" cy="55935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331640" y="37073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(summary)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99549-BC0F-C744-811F-70867A85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062670" cy="5376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D67E5-B2ED-2F46-9FBF-4B8D8AE5E1DC}"/>
              </a:ext>
            </a:extLst>
          </p:cNvPr>
          <p:cNvSpPr txBox="1"/>
          <p:nvPr/>
        </p:nvSpPr>
        <p:spPr>
          <a:xfrm>
            <a:off x="1475656" y="6093297"/>
            <a:ext cx="751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Figure</a:t>
            </a:r>
            <a:r>
              <a:rPr lang="da-DK" dirty="0"/>
              <a:t> </a:t>
            </a:r>
            <a:r>
              <a:rPr lang="da-DK" dirty="0" err="1"/>
              <a:t>copied</a:t>
            </a:r>
            <a:r>
              <a:rPr lang="da-DK" dirty="0"/>
              <a:t> from Wood and </a:t>
            </a:r>
            <a:r>
              <a:rPr lang="da-DK" dirty="0" err="1"/>
              <a:t>Salzberg</a:t>
            </a:r>
            <a:r>
              <a:rPr lang="da-DK" dirty="0"/>
              <a:t> </a:t>
            </a:r>
            <a:r>
              <a:rPr lang="da-DK" dirty="0" err="1"/>
              <a:t>Genome</a:t>
            </a:r>
            <a:r>
              <a:rPr lang="da-DK" dirty="0"/>
              <a:t> </a:t>
            </a:r>
            <a:r>
              <a:rPr lang="da-DK" dirty="0" err="1"/>
              <a:t>Biology</a:t>
            </a:r>
            <a:r>
              <a:rPr lang="da-DK" dirty="0"/>
              <a:t> 2014, 15:R46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9585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75656" y="2420888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a-DK" sz="2400" dirty="0"/>
              <a:t>15 min break</a:t>
            </a:r>
            <a:endParaRPr lang="da-DK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937B2-E3D4-3D40-9B72-79E18DEE2097}"/>
              </a:ext>
            </a:extLst>
          </p:cNvPr>
          <p:cNvSpPr txBox="1"/>
          <p:nvPr/>
        </p:nvSpPr>
        <p:spPr>
          <a:xfrm>
            <a:off x="323528" y="4581128"/>
            <a:ext cx="69910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Kraken2 </a:t>
            </a:r>
            <a:r>
              <a:rPr lang="da-DK" dirty="0" err="1"/>
              <a:t>was</a:t>
            </a:r>
            <a:r>
              <a:rPr lang="da-DK" dirty="0"/>
              <a:t> made to </a:t>
            </a:r>
            <a:r>
              <a:rPr lang="da-DK" dirty="0" err="1"/>
              <a:t>improve</a:t>
            </a:r>
            <a:r>
              <a:rPr lang="da-DK" dirty="0"/>
              <a:t> on </a:t>
            </a:r>
            <a:r>
              <a:rPr lang="da-DK" dirty="0" err="1"/>
              <a:t>memory</a:t>
            </a:r>
            <a:r>
              <a:rPr lang="da-DK" dirty="0"/>
              <a:t> </a:t>
            </a:r>
            <a:r>
              <a:rPr lang="da-DK" dirty="0" err="1"/>
              <a:t>usage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Require</a:t>
            </a:r>
            <a:r>
              <a:rPr lang="da-DK" dirty="0"/>
              <a:t> 85%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memory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Improve</a:t>
            </a:r>
            <a:r>
              <a:rPr lang="da-DK" dirty="0"/>
              <a:t> </a:t>
            </a:r>
            <a:r>
              <a:rPr lang="da-DK" dirty="0" err="1"/>
              <a:t>sensitivity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Make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of </a:t>
            </a:r>
            <a:r>
              <a:rPr lang="da-DK" dirty="0" err="1"/>
              <a:t>minimizers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Manuel: </a:t>
            </a:r>
            <a:r>
              <a:rPr lang="da-DK" dirty="0" err="1">
                <a:hlinkClick r:id="rId2"/>
              </a:rPr>
              <a:t>https</a:t>
            </a:r>
            <a:r>
              <a:rPr lang="da-DK" dirty="0">
                <a:hlinkClick r:id="rId2"/>
              </a:rPr>
              <a:t>://</a:t>
            </a:r>
            <a:r>
              <a:rPr lang="da-DK" dirty="0" err="1">
                <a:hlinkClick r:id="rId2"/>
              </a:rPr>
              <a:t>github.com</a:t>
            </a:r>
            <a:r>
              <a:rPr lang="da-DK" dirty="0">
                <a:hlinkClick r:id="rId2"/>
              </a:rPr>
              <a:t>/</a:t>
            </a:r>
            <a:r>
              <a:rPr lang="da-DK" dirty="0" err="1">
                <a:hlinkClick r:id="rId2"/>
              </a:rPr>
              <a:t>DerrickWood</a:t>
            </a:r>
            <a:r>
              <a:rPr lang="da-DK" dirty="0">
                <a:hlinkClick r:id="rId2"/>
              </a:rPr>
              <a:t>/kraken2/</a:t>
            </a:r>
            <a:r>
              <a:rPr lang="da-DK" dirty="0" err="1">
                <a:hlinkClick r:id="rId2"/>
              </a:rPr>
              <a:t>wiki</a:t>
            </a:r>
            <a:r>
              <a:rPr lang="da-DK" dirty="0">
                <a:hlinkClick r:id="rId2"/>
              </a:rPr>
              <a:t>/Manual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BECD2-C4D3-2541-BD9E-31BF96CC1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8460432" cy="37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3D199-B594-F147-8CC0-6DC9ACBDCB85}"/>
              </a:ext>
            </a:extLst>
          </p:cNvPr>
          <p:cNvSpPr txBox="1"/>
          <p:nvPr/>
        </p:nvSpPr>
        <p:spPr>
          <a:xfrm>
            <a:off x="520171" y="2348880"/>
            <a:ext cx="73436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Courier" pitchFamily="2" charset="0"/>
              </a:rPr>
              <a:t>Database:</a:t>
            </a:r>
          </a:p>
          <a:p>
            <a:r>
              <a:rPr lang="da-DK" dirty="0">
                <a:latin typeface="Courier" pitchFamily="2" charset="0"/>
              </a:rPr>
              <a:t>&gt;sequence1</a:t>
            </a:r>
          </a:p>
          <a:p>
            <a:r>
              <a:rPr lang="da-DK" dirty="0">
                <a:latin typeface="Courier" pitchFamily="2" charset="0"/>
              </a:rPr>
              <a:t>ATGTGCCTGTAGTCGTAACTGTGACTATTTGAAATTTTGCTTCATACTTCCATCCTAG</a:t>
            </a: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ATGTGCCTGTAGTCGTAACTGTGACTATTTG</a:t>
            </a:r>
            <a:r>
              <a:rPr lang="da-DK" dirty="0">
                <a:latin typeface="Courier" pitchFamily="2" charset="0"/>
              </a:rPr>
              <a:t> (Find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 l=15)</a:t>
            </a:r>
          </a:p>
          <a:p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TGTGCCTGTAGTCGTAACTGTGACTATTTGA</a:t>
            </a:r>
            <a:r>
              <a:rPr lang="da-DK" dirty="0">
                <a:latin typeface="Courier" pitchFamily="2" charset="0"/>
              </a:rPr>
              <a:t> (Find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 l=15)</a:t>
            </a:r>
          </a:p>
          <a:p>
            <a:r>
              <a:rPr lang="da-DK" dirty="0">
                <a:latin typeface="Courier" pitchFamily="2" charset="0"/>
              </a:rPr>
              <a:t>  </a:t>
            </a:r>
            <a:r>
              <a:rPr lang="da-DK" dirty="0">
                <a:solidFill>
                  <a:srgbClr val="0070C0"/>
                </a:solidFill>
                <a:latin typeface="Courier" pitchFamily="2" charset="0"/>
              </a:rPr>
              <a:t>GTGCCTGTAGTCGTAACTGTGACTATTTGAA</a:t>
            </a:r>
            <a:r>
              <a:rPr lang="da-DK" dirty="0">
                <a:latin typeface="Courier" pitchFamily="2" charset="0"/>
              </a:rPr>
              <a:t> (Find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 l=15)</a:t>
            </a: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:</a:t>
            </a: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ATGTGCCTGTAGTCGTAACTGTGACTATTTG</a:t>
            </a:r>
            <a:r>
              <a:rPr lang="da-DK" dirty="0">
                <a:latin typeface="Courier" pitchFamily="2" charset="0"/>
              </a:rPr>
              <a:t> (forward)</a:t>
            </a:r>
          </a:p>
          <a:p>
            <a:r>
              <a:rPr lang="da-DK" dirty="0">
                <a:latin typeface="Courier" pitchFamily="2" charset="0"/>
              </a:rPr>
              <a:t>CAAATAGTCACAGTTACGACTACAGGCACAT (</a:t>
            </a:r>
            <a:r>
              <a:rPr lang="da-DK" dirty="0" err="1">
                <a:latin typeface="Courier" pitchFamily="2" charset="0"/>
              </a:rPr>
              <a:t>reverse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complement</a:t>
            </a:r>
            <a:r>
              <a:rPr lang="da-DK" dirty="0"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310FF-6F44-3641-9018-2A33EF64F20E}"/>
              </a:ext>
            </a:extLst>
          </p:cNvPr>
          <p:cNvSpPr txBox="1"/>
          <p:nvPr/>
        </p:nvSpPr>
        <p:spPr>
          <a:xfrm>
            <a:off x="1187624" y="1340768"/>
            <a:ext cx="6609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Kraken1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Kmer</a:t>
            </a:r>
            <a:r>
              <a:rPr lang="da-DK" dirty="0"/>
              <a:t> 31, store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(</a:t>
            </a:r>
            <a:r>
              <a:rPr lang="da-DK" dirty="0" err="1"/>
              <a:t>minimizer</a:t>
            </a:r>
            <a:r>
              <a:rPr lang="da-DK" dirty="0"/>
              <a:t> l=15 in </a:t>
            </a:r>
            <a:r>
              <a:rPr lang="da-DK" dirty="0" err="1"/>
              <a:t>lookup</a:t>
            </a:r>
            <a:r>
              <a:rPr lang="da-DK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A705F9-1875-D243-BF0D-69C0FD393FC8}"/>
              </a:ext>
            </a:extLst>
          </p:cNvPr>
          <p:cNvCxnSpPr/>
          <p:nvPr/>
        </p:nvCxnSpPr>
        <p:spPr bwMode="auto">
          <a:xfrm>
            <a:off x="611560" y="3356992"/>
            <a:ext cx="37444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0743B-007E-154F-961D-258EF573407D}"/>
              </a:ext>
            </a:extLst>
          </p:cNvPr>
          <p:cNvCxnSpPr/>
          <p:nvPr/>
        </p:nvCxnSpPr>
        <p:spPr bwMode="auto">
          <a:xfrm>
            <a:off x="683568" y="3509392"/>
            <a:ext cx="37444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FE505E-FB16-CB40-A846-D363F82841F3}"/>
              </a:ext>
            </a:extLst>
          </p:cNvPr>
          <p:cNvCxnSpPr/>
          <p:nvPr/>
        </p:nvCxnSpPr>
        <p:spPr bwMode="auto">
          <a:xfrm>
            <a:off x="835968" y="3661792"/>
            <a:ext cx="37444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42027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3D199-B594-F147-8CC0-6DC9ACBDCB85}"/>
              </a:ext>
            </a:extLst>
          </p:cNvPr>
          <p:cNvSpPr txBox="1"/>
          <p:nvPr/>
        </p:nvSpPr>
        <p:spPr>
          <a:xfrm>
            <a:off x="467544" y="1052736"/>
            <a:ext cx="6603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Courier" pitchFamily="2" charset="0"/>
              </a:rPr>
              <a:t>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 (k=31, l=15)):</a:t>
            </a: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ATGTGCCTGTAGTCG</a:t>
            </a:r>
            <a:r>
              <a:rPr lang="da-DK" dirty="0">
                <a:latin typeface="Courier" pitchFamily="2" charset="0"/>
              </a:rPr>
              <a:t>TAACTGTGACTATTTG (forward)</a:t>
            </a: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solidFill>
                  <a:srgbClr val="0070C0"/>
                </a:solidFill>
                <a:latin typeface="Courier" pitchFamily="2" charset="0"/>
              </a:rPr>
              <a:t>CAAATAGTCACAGTT</a:t>
            </a:r>
            <a:r>
              <a:rPr lang="da-DK" dirty="0">
                <a:latin typeface="Courier" pitchFamily="2" charset="0"/>
              </a:rPr>
              <a:t>ACGACTACAGGCACAT (</a:t>
            </a:r>
            <a:r>
              <a:rPr lang="da-DK" dirty="0" err="1">
                <a:latin typeface="Courier" pitchFamily="2" charset="0"/>
              </a:rPr>
              <a:t>reverse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complement</a:t>
            </a:r>
            <a:r>
              <a:rPr lang="da-DK" dirty="0">
                <a:latin typeface="Courier" pitchFamily="2" charset="0"/>
              </a:rPr>
              <a:t>)</a:t>
            </a:r>
          </a:p>
          <a:p>
            <a:endParaRPr lang="da-DK" dirty="0">
              <a:latin typeface="Courier" pitchFamily="2" charset="0"/>
            </a:endParaRP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ATGTGCCTGTAGTCG</a:t>
            </a:r>
          </a:p>
          <a:p>
            <a:r>
              <a:rPr lang="da-DK" dirty="0">
                <a:solidFill>
                  <a:srgbClr val="00B050"/>
                </a:solidFill>
                <a:latin typeface="Courier" pitchFamily="2" charset="0"/>
              </a:rPr>
              <a:t>TGTGCCTGTAGTCGT</a:t>
            </a:r>
          </a:p>
          <a:p>
            <a:r>
              <a:rPr lang="da-DK" dirty="0">
                <a:latin typeface="Courier" pitchFamily="2" charset="0"/>
              </a:rPr>
              <a:t>       .</a:t>
            </a:r>
          </a:p>
          <a:p>
            <a:r>
              <a:rPr lang="da-DK" dirty="0">
                <a:latin typeface="Courier" pitchFamily="2" charset="0"/>
              </a:rPr>
              <a:t>       .</a:t>
            </a:r>
          </a:p>
          <a:p>
            <a:r>
              <a:rPr lang="da-DK" dirty="0">
                <a:solidFill>
                  <a:srgbClr val="0070C0"/>
                </a:solidFill>
                <a:latin typeface="Courier" pitchFamily="2" charset="0"/>
              </a:rPr>
              <a:t>CAAATAGTCACAGTT</a:t>
            </a:r>
          </a:p>
          <a:p>
            <a:r>
              <a:rPr lang="da-DK" dirty="0">
                <a:solidFill>
                  <a:srgbClr val="FFC000"/>
                </a:solidFill>
                <a:latin typeface="Courier" pitchFamily="2" charset="0"/>
              </a:rPr>
              <a:t>AAATAGTCACAGTTA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969AAE6-9A16-EC46-A852-3F144C3779E0}"/>
              </a:ext>
            </a:extLst>
          </p:cNvPr>
          <p:cNvSpPr/>
          <p:nvPr/>
        </p:nvSpPr>
        <p:spPr bwMode="auto">
          <a:xfrm>
            <a:off x="2411760" y="3284984"/>
            <a:ext cx="288032" cy="208823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E045E-A57B-6443-8F95-3E17CB0E5A54}"/>
              </a:ext>
            </a:extLst>
          </p:cNvPr>
          <p:cNvSpPr txBox="1"/>
          <p:nvPr/>
        </p:nvSpPr>
        <p:spPr>
          <a:xfrm>
            <a:off x="2704316" y="4161274"/>
            <a:ext cx="6188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Sort </a:t>
            </a:r>
            <a:r>
              <a:rPr lang="da-DK" dirty="0" err="1"/>
              <a:t>alphabetical</a:t>
            </a:r>
            <a:r>
              <a:rPr lang="da-DK" dirty="0"/>
              <a:t> =&gt; ‘</a:t>
            </a:r>
            <a:r>
              <a:rPr lang="da-DK" dirty="0">
                <a:solidFill>
                  <a:srgbClr val="FFC000"/>
                </a:solidFill>
                <a:latin typeface="Courier" pitchFamily="2" charset="0"/>
              </a:rPr>
              <a:t>AAATAGTCACAGTTA</a:t>
            </a:r>
            <a:r>
              <a:rPr lang="da-DK" dirty="0">
                <a:latin typeface="Courier" pitchFamily="2" charset="0"/>
              </a:rPr>
              <a:t>’ as </a:t>
            </a:r>
            <a:r>
              <a:rPr lang="da-DK" dirty="0" err="1">
                <a:latin typeface="Courier" pitchFamily="2" charset="0"/>
              </a:rPr>
              <a:t>minimizer</a:t>
            </a:r>
            <a:endParaRPr lang="da-DK" dirty="0">
              <a:latin typeface="Courier" pitchFamily="2" charset="0"/>
            </a:endParaRPr>
          </a:p>
          <a:p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32C0-62B6-B84C-9D64-109457ABF9DB}"/>
              </a:ext>
            </a:extLst>
          </p:cNvPr>
          <p:cNvSpPr txBox="1"/>
          <p:nvPr/>
        </p:nvSpPr>
        <p:spPr>
          <a:xfrm>
            <a:off x="467544" y="5517232"/>
            <a:ext cx="8700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Kraken1 dont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minimizer</a:t>
            </a:r>
            <a:r>
              <a:rPr lang="da-DK" dirty="0"/>
              <a:t> – </a:t>
            </a:r>
            <a:r>
              <a:rPr lang="da-DK" dirty="0" err="1"/>
              <a:t>only</a:t>
            </a:r>
            <a:r>
              <a:rPr lang="da-DK" dirty="0"/>
              <a:t> faster </a:t>
            </a:r>
            <a:r>
              <a:rPr lang="da-DK" dirty="0" err="1"/>
              <a:t>lookup</a:t>
            </a:r>
            <a:r>
              <a:rPr lang="da-DK" dirty="0"/>
              <a:t> to find (</a:t>
            </a:r>
            <a:r>
              <a:rPr lang="da-DK" dirty="0" err="1"/>
              <a:t>kmer,LCA</a:t>
            </a:r>
            <a:r>
              <a:rPr lang="da-DK" dirty="0"/>
              <a:t> )pair</a:t>
            </a:r>
          </a:p>
          <a:p>
            <a:r>
              <a:rPr lang="da-DK" dirty="0"/>
              <a:t>Kraken1 stores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(kraken2 </a:t>
            </a:r>
            <a:r>
              <a:rPr lang="da-DK" dirty="0" err="1"/>
              <a:t>only</a:t>
            </a:r>
            <a:r>
              <a:rPr lang="da-DK" dirty="0"/>
              <a:t> stores the </a:t>
            </a:r>
            <a:r>
              <a:rPr lang="da-DK" dirty="0" err="1"/>
              <a:t>minimizer</a:t>
            </a:r>
            <a:r>
              <a:rPr lang="da-DK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F6A4A6-2D1B-AA4A-AAFC-0D8DEBAC73F5}"/>
              </a:ext>
            </a:extLst>
          </p:cNvPr>
          <p:cNvCxnSpPr>
            <a:cxnSpLocks/>
          </p:cNvCxnSpPr>
          <p:nvPr/>
        </p:nvCxnSpPr>
        <p:spPr bwMode="auto">
          <a:xfrm>
            <a:off x="539552" y="1700808"/>
            <a:ext cx="18722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B3D88B-D1C6-C54F-B7A8-B47BC367E663}"/>
              </a:ext>
            </a:extLst>
          </p:cNvPr>
          <p:cNvCxnSpPr>
            <a:cxnSpLocks/>
          </p:cNvCxnSpPr>
          <p:nvPr/>
        </p:nvCxnSpPr>
        <p:spPr bwMode="auto">
          <a:xfrm>
            <a:off x="611560" y="1844824"/>
            <a:ext cx="18722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5042A-5FD0-DA40-9D80-7B7A201D809B}"/>
              </a:ext>
            </a:extLst>
          </p:cNvPr>
          <p:cNvCxnSpPr>
            <a:cxnSpLocks/>
          </p:cNvCxnSpPr>
          <p:nvPr/>
        </p:nvCxnSpPr>
        <p:spPr bwMode="auto">
          <a:xfrm>
            <a:off x="539552" y="2492896"/>
            <a:ext cx="18722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78528-111C-B14E-AAE7-2629E41AB3E3}"/>
              </a:ext>
            </a:extLst>
          </p:cNvPr>
          <p:cNvCxnSpPr>
            <a:cxnSpLocks/>
          </p:cNvCxnSpPr>
          <p:nvPr/>
        </p:nvCxnSpPr>
        <p:spPr bwMode="auto">
          <a:xfrm>
            <a:off x="691952" y="2645296"/>
            <a:ext cx="18722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253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476672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3D199-B594-F147-8CC0-6DC9ACBDCB85}"/>
              </a:ext>
            </a:extLst>
          </p:cNvPr>
          <p:cNvSpPr txBox="1"/>
          <p:nvPr/>
        </p:nvSpPr>
        <p:spPr>
          <a:xfrm>
            <a:off x="467544" y="1052736"/>
            <a:ext cx="7220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Courier" pitchFamily="2" charset="0"/>
              </a:rPr>
              <a:t>Find </a:t>
            </a:r>
            <a:r>
              <a:rPr lang="da-DK" dirty="0" err="1">
                <a:latin typeface="Courier" pitchFamily="2" charset="0"/>
              </a:rPr>
              <a:t>minimizer</a:t>
            </a:r>
            <a:r>
              <a:rPr lang="da-DK" dirty="0">
                <a:latin typeface="Courier" pitchFamily="2" charset="0"/>
              </a:rPr>
              <a:t> (k=35, l=31):</a:t>
            </a:r>
          </a:p>
          <a:p>
            <a:r>
              <a:rPr lang="da-DK" dirty="0">
                <a:latin typeface="Courier" pitchFamily="2" charset="0"/>
              </a:rPr>
              <a:t>T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ACCATGTGCCTGTAGTCGTAACTGTGACTAT</a:t>
            </a:r>
            <a:r>
              <a:rPr lang="da-DK" dirty="0">
                <a:latin typeface="Courier" pitchFamily="2" charset="0"/>
              </a:rPr>
              <a:t>TTG (forward, </a:t>
            </a:r>
            <a:r>
              <a:rPr lang="da-DK" dirty="0">
                <a:solidFill>
                  <a:srgbClr val="FF0000"/>
                </a:solidFill>
                <a:latin typeface="Courier" pitchFamily="2" charset="0"/>
              </a:rPr>
              <a:t>31-mer</a:t>
            </a:r>
            <a:r>
              <a:rPr lang="da-DK" dirty="0">
                <a:latin typeface="Courier" pitchFamily="2" charset="0"/>
              </a:rPr>
              <a:t>)</a:t>
            </a:r>
          </a:p>
          <a:p>
            <a:r>
              <a:rPr lang="da-DK" dirty="0">
                <a:latin typeface="Courier" pitchFamily="2" charset="0"/>
              </a:rPr>
              <a:t>C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AAATAGTCACAGTTACGACTACAGGCACATG</a:t>
            </a:r>
            <a:r>
              <a:rPr lang="da-DK" dirty="0">
                <a:latin typeface="Courier" pitchFamily="2" charset="0"/>
              </a:rPr>
              <a:t>GTA (</a:t>
            </a:r>
            <a:r>
              <a:rPr lang="da-DK" dirty="0" err="1">
                <a:latin typeface="Courier" pitchFamily="2" charset="0"/>
              </a:rPr>
              <a:t>reverse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complement</a:t>
            </a:r>
            <a:r>
              <a:rPr lang="da-DK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E045E-A57B-6443-8F95-3E17CB0E5A54}"/>
              </a:ext>
            </a:extLst>
          </p:cNvPr>
          <p:cNvSpPr txBox="1"/>
          <p:nvPr/>
        </p:nvSpPr>
        <p:spPr>
          <a:xfrm>
            <a:off x="467544" y="2636912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Find all 31-mers (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minimizers</a:t>
            </a:r>
            <a:r>
              <a:rPr lang="da-DK" dirty="0"/>
              <a:t>) Sort </a:t>
            </a:r>
            <a:r>
              <a:rPr lang="da-DK" dirty="0" err="1"/>
              <a:t>alphabetical</a:t>
            </a:r>
            <a:r>
              <a:rPr lang="da-DK" dirty="0"/>
              <a:t> =&gt; ‘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AAATAGTCACAGTTACGACTACAGGCACATG</a:t>
            </a:r>
            <a:r>
              <a:rPr lang="da-DK" dirty="0">
                <a:latin typeface="Courier" pitchFamily="2" charset="0"/>
              </a:rPr>
              <a:t>’ as </a:t>
            </a:r>
            <a:r>
              <a:rPr lang="da-DK" dirty="0" err="1">
                <a:latin typeface="Courier" pitchFamily="2" charset="0"/>
              </a:rPr>
              <a:t>minimizer</a:t>
            </a:r>
            <a:endParaRPr lang="da-DK" dirty="0">
              <a:latin typeface="Courier" pitchFamily="2" charset="0"/>
            </a:endParaRPr>
          </a:p>
          <a:p>
            <a:endParaRPr lang="da-DK" dirty="0"/>
          </a:p>
          <a:p>
            <a:r>
              <a:rPr lang="da-DK" dirty="0"/>
              <a:t>Mask (s=7)</a:t>
            </a:r>
          </a:p>
          <a:p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AAATAGTCACAGTTACGACTACAGGCACATG</a:t>
            </a:r>
            <a:endParaRPr lang="da-DK" dirty="0"/>
          </a:p>
          <a:p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AAATAGTCACAGTTACG-</a:t>
            </a:r>
            <a:r>
              <a:rPr lang="da-DK" dirty="0">
                <a:solidFill>
                  <a:srgbClr val="00B0F0"/>
                </a:solidFill>
                <a:latin typeface="Courier" pitchFamily="2" charset="0"/>
              </a:rPr>
              <a:t>C-A-A-G-A-A-G</a:t>
            </a:r>
          </a:p>
          <a:p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AAATAGTCACAGTTACG</a:t>
            </a:r>
            <a:r>
              <a:rPr lang="da-DK" dirty="0">
                <a:solidFill>
                  <a:srgbClr val="00B0F0"/>
                </a:solidFill>
                <a:latin typeface="Courier" pitchFamily="2" charset="0"/>
              </a:rPr>
              <a:t>CAAGAAG</a:t>
            </a:r>
            <a:r>
              <a:rPr lang="da-DK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da-DK" dirty="0">
                <a:latin typeface="Courier" pitchFamily="2" charset="0"/>
              </a:rPr>
              <a:t>(31-7=24)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masking</a:t>
            </a:r>
            <a:r>
              <a:rPr lang="da-DK" dirty="0"/>
              <a:t>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</a:t>
            </a:r>
            <a:r>
              <a:rPr lang="da-DK" dirty="0" err="1"/>
              <a:t>maybe</a:t>
            </a:r>
            <a:r>
              <a:rPr lang="da-DK" dirty="0"/>
              <a:t> at the </a:t>
            </a:r>
            <a:r>
              <a:rPr lang="da-DK" dirty="0" err="1"/>
              <a:t>cost</a:t>
            </a:r>
            <a:r>
              <a:rPr lang="da-DK" dirty="0"/>
              <a:t> of </a:t>
            </a:r>
            <a:r>
              <a:rPr lang="da-DK" dirty="0" err="1"/>
              <a:t>specificity</a:t>
            </a:r>
            <a:r>
              <a:rPr lang="da-DK" dirty="0"/>
              <a:t> and</a:t>
            </a:r>
          </a:p>
          <a:p>
            <a:r>
              <a:rPr lang="da-DK" dirty="0" err="1"/>
              <a:t>reduced</a:t>
            </a:r>
            <a:r>
              <a:rPr lang="da-DK" dirty="0"/>
              <a:t> </a:t>
            </a:r>
            <a:r>
              <a:rPr lang="da-DK" dirty="0" err="1"/>
              <a:t>memory</a:t>
            </a:r>
            <a:r>
              <a:rPr lang="da-DK" dirty="0"/>
              <a:t> </a:t>
            </a:r>
            <a:r>
              <a:rPr lang="da-DK" dirty="0" err="1"/>
              <a:t>requirements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9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547664" y="404664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1 &amp;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7F95A-EDE6-374C-9B3E-FC981D04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860857"/>
            <a:ext cx="8026474" cy="55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547664" y="404664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1 &amp;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90488-1C58-BD4C-BEC5-176A0D1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394700" cy="158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780A-5DB3-8E44-9362-427764FADF59}"/>
              </a:ext>
            </a:extLst>
          </p:cNvPr>
          <p:cNvSpPr txBox="1"/>
          <p:nvPr/>
        </p:nvSpPr>
        <p:spPr>
          <a:xfrm>
            <a:off x="179512" y="3429000"/>
            <a:ext cx="8898590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32 bits to store a </a:t>
            </a:r>
            <a:r>
              <a:rPr lang="da-DK" dirty="0" err="1"/>
              <a:t>taxid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! – not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2^32 &gt; 4billion</a:t>
            </a:r>
          </a:p>
          <a:p>
            <a:r>
              <a:rPr lang="da-DK" dirty="0"/>
              <a:t>No </a:t>
            </a:r>
            <a:r>
              <a:rPr lang="da-DK" dirty="0" err="1"/>
              <a:t>taxid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big</a:t>
            </a:r>
            <a:endParaRPr lang="da-DK" dirty="0"/>
          </a:p>
          <a:p>
            <a:endParaRPr lang="da-DK" dirty="0"/>
          </a:p>
          <a:p>
            <a:r>
              <a:rPr lang="da-DK" dirty="0"/>
              <a:t>17 bits = 2^17=131072 so as long as </a:t>
            </a:r>
            <a:r>
              <a:rPr lang="da-DK" dirty="0" err="1"/>
              <a:t>we</a:t>
            </a:r>
            <a:r>
              <a:rPr lang="da-DK" dirty="0"/>
              <a:t> do not have more </a:t>
            </a:r>
            <a:r>
              <a:rPr lang="da-DK" dirty="0" err="1"/>
              <a:t>taxid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it </a:t>
            </a:r>
            <a:r>
              <a:rPr lang="da-DK" dirty="0" err="1"/>
              <a:t>works</a:t>
            </a:r>
            <a:endParaRPr lang="da-DK" dirty="0"/>
          </a:p>
          <a:p>
            <a:endParaRPr lang="da-DK" dirty="0"/>
          </a:p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4 </a:t>
            </a:r>
            <a:r>
              <a:rPr lang="da-DK" dirty="0" err="1">
                <a:solidFill>
                  <a:srgbClr val="0070C0"/>
                </a:solidFill>
              </a:rPr>
              <a:t>characters</a:t>
            </a:r>
            <a:r>
              <a:rPr lang="da-DK" dirty="0">
                <a:solidFill>
                  <a:srgbClr val="0070C0"/>
                </a:solidFill>
              </a:rPr>
              <a:t> (A,T,C,G) </a:t>
            </a:r>
            <a:r>
              <a:rPr lang="da-DK" dirty="0" err="1">
                <a:solidFill>
                  <a:srgbClr val="0070C0"/>
                </a:solidFill>
              </a:rPr>
              <a:t>how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many</a:t>
            </a:r>
            <a:r>
              <a:rPr lang="da-DK" dirty="0">
                <a:solidFill>
                  <a:srgbClr val="0070C0"/>
                </a:solidFill>
              </a:rPr>
              <a:t> bits </a:t>
            </a:r>
            <a:r>
              <a:rPr lang="da-DK" dirty="0" err="1">
                <a:solidFill>
                  <a:srgbClr val="0070C0"/>
                </a:solidFill>
              </a:rPr>
              <a:t>are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needed</a:t>
            </a:r>
            <a:r>
              <a:rPr lang="da-DK" dirty="0">
                <a:solidFill>
                  <a:srgbClr val="0070C0"/>
                </a:solidFill>
              </a:rPr>
              <a:t> to store 1 </a:t>
            </a:r>
            <a:r>
              <a:rPr lang="da-DK" dirty="0" err="1">
                <a:solidFill>
                  <a:srgbClr val="0070C0"/>
                </a:solidFill>
              </a:rPr>
              <a:t>nucleotide</a:t>
            </a:r>
            <a:r>
              <a:rPr lang="da-DK" dirty="0">
                <a:solidFill>
                  <a:srgbClr val="0070C0"/>
                </a:solidFill>
              </a:rPr>
              <a:t>?</a:t>
            </a:r>
          </a:p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</a:t>
            </a:r>
            <a:r>
              <a:rPr lang="da-DK" dirty="0" err="1">
                <a:solidFill>
                  <a:srgbClr val="0070C0"/>
                </a:solidFill>
              </a:rPr>
              <a:t>how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many</a:t>
            </a:r>
            <a:r>
              <a:rPr lang="da-DK" dirty="0">
                <a:solidFill>
                  <a:srgbClr val="0070C0"/>
                </a:solidFill>
              </a:rPr>
              <a:t> bits </a:t>
            </a:r>
            <a:r>
              <a:rPr lang="da-DK" dirty="0" err="1">
                <a:solidFill>
                  <a:srgbClr val="0070C0"/>
                </a:solidFill>
              </a:rPr>
              <a:t>are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needed</a:t>
            </a:r>
            <a:r>
              <a:rPr lang="da-DK" dirty="0">
                <a:solidFill>
                  <a:srgbClr val="0070C0"/>
                </a:solidFill>
              </a:rPr>
              <a:t> to store a 24-mer (</a:t>
            </a:r>
            <a:r>
              <a:rPr lang="da-DK" dirty="0" err="1">
                <a:solidFill>
                  <a:srgbClr val="0070C0"/>
                </a:solidFill>
              </a:rPr>
              <a:t>size</a:t>
            </a:r>
            <a:r>
              <a:rPr lang="da-DK" dirty="0">
                <a:solidFill>
                  <a:srgbClr val="0070C0"/>
                </a:solidFill>
              </a:rPr>
              <a:t> of </a:t>
            </a:r>
            <a:r>
              <a:rPr lang="da-DK" dirty="0" err="1">
                <a:solidFill>
                  <a:srgbClr val="0070C0"/>
                </a:solidFill>
              </a:rPr>
              <a:t>masked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minimizer</a:t>
            </a:r>
            <a:r>
              <a:rPr lang="da-DK" dirty="0">
                <a:solidFill>
                  <a:srgbClr val="0070C0"/>
                </a:solidFill>
              </a:rPr>
              <a:t>)?</a:t>
            </a:r>
          </a:p>
          <a:p>
            <a:r>
              <a:rPr lang="da-DK" dirty="0">
                <a:solidFill>
                  <a:srgbClr val="0070C0"/>
                </a:solidFill>
              </a:rPr>
              <a:t>               NB! Kraken2 </a:t>
            </a:r>
            <a:r>
              <a:rPr lang="da-DK" dirty="0" err="1">
                <a:solidFill>
                  <a:srgbClr val="0070C0"/>
                </a:solidFill>
              </a:rPr>
              <a:t>descide</a:t>
            </a:r>
            <a:r>
              <a:rPr lang="da-DK" dirty="0">
                <a:solidFill>
                  <a:srgbClr val="0070C0"/>
                </a:solidFill>
              </a:rPr>
              <a:t> to </a:t>
            </a:r>
            <a:r>
              <a:rPr lang="da-DK" dirty="0" err="1">
                <a:solidFill>
                  <a:srgbClr val="0070C0"/>
                </a:solidFill>
              </a:rPr>
              <a:t>only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use</a:t>
            </a:r>
            <a:r>
              <a:rPr lang="da-DK" dirty="0">
                <a:solidFill>
                  <a:srgbClr val="0070C0"/>
                </a:solidFill>
              </a:rPr>
              <a:t> 15 bits to store the 24-mer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27BE9C-EE8E-C145-A4E7-671D7E7965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4208" y="2784252"/>
            <a:ext cx="1368152" cy="6447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816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547664" y="404664"/>
            <a:ext cx="6172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Kraken2</a:t>
            </a:r>
          </a:p>
          <a:p>
            <a:pPr algn="ctr"/>
            <a:r>
              <a:rPr lang="en-US" sz="2400" dirty="0"/>
              <a:t>Compact hash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560F5-A12C-2D41-8E8D-FF9ECAC26AFC}"/>
              </a:ext>
            </a:extLst>
          </p:cNvPr>
          <p:cNvSpPr txBox="1"/>
          <p:nvPr/>
        </p:nvSpPr>
        <p:spPr>
          <a:xfrm>
            <a:off x="899592" y="1700808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What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you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should</a:t>
            </a:r>
            <a:r>
              <a:rPr lang="da-DK" dirty="0">
                <a:solidFill>
                  <a:srgbClr val="FF0000"/>
                </a:solidFill>
              </a:rPr>
              <a:t> know </a:t>
            </a:r>
            <a:r>
              <a:rPr lang="da-DK" dirty="0" err="1">
                <a:solidFill>
                  <a:srgbClr val="FF0000"/>
                </a:solidFill>
              </a:rPr>
              <a:t>about</a:t>
            </a:r>
            <a:r>
              <a:rPr lang="da-DK" dirty="0">
                <a:solidFill>
                  <a:srgbClr val="FF0000"/>
                </a:solidFill>
              </a:rPr>
              <a:t> Kraken2 database: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probabilistic</a:t>
            </a:r>
            <a:r>
              <a:rPr lang="da-DK" dirty="0"/>
              <a:t> data </a:t>
            </a:r>
            <a:r>
              <a:rPr lang="da-DK" dirty="0" err="1"/>
              <a:t>structure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If </a:t>
            </a:r>
            <a:r>
              <a:rPr lang="da-DK" dirty="0" err="1"/>
              <a:t>minimizer</a:t>
            </a:r>
            <a:r>
              <a:rPr lang="da-DK" dirty="0"/>
              <a:t> is not 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100% </a:t>
            </a:r>
            <a:r>
              <a:rPr lang="da-DK" dirty="0" err="1"/>
              <a:t>correct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Minimizer</a:t>
            </a:r>
            <a:r>
              <a:rPr lang="da-DK" dirty="0"/>
              <a:t> is 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Not 100% </a:t>
            </a:r>
            <a:r>
              <a:rPr lang="da-DK" dirty="0" err="1"/>
              <a:t>correct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have False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Presence</a:t>
            </a:r>
            <a:r>
              <a:rPr lang="da-DK" dirty="0"/>
              <a:t> of a </a:t>
            </a:r>
            <a:r>
              <a:rPr lang="da-DK" dirty="0" err="1"/>
              <a:t>minimizer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believe</a:t>
            </a:r>
            <a:r>
              <a:rPr lang="da-DK" dirty="0"/>
              <a:t> the original 35-mer is present and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kmer</a:t>
            </a:r>
            <a:r>
              <a:rPr lang="da-DK" dirty="0"/>
              <a:t> has a </a:t>
            </a:r>
            <a:r>
              <a:rPr lang="da-DK" dirty="0" err="1"/>
              <a:t>taxonomy</a:t>
            </a:r>
            <a:r>
              <a:rPr lang="da-DK" dirty="0"/>
              <a:t> </a:t>
            </a:r>
            <a:r>
              <a:rPr lang="da-DK" dirty="0" err="1"/>
              <a:t>assignment</a:t>
            </a:r>
            <a:r>
              <a:rPr lang="da-DK" dirty="0"/>
              <a:t> (LCA)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BEE21E-BB79-5D48-A7A8-1DDB1404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501575"/>
            <a:ext cx="2997733" cy="20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332656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39446-2512-7D4F-9134-EC94A4C98ADF}"/>
              </a:ext>
            </a:extLst>
          </p:cNvPr>
          <p:cNvSpPr txBox="1"/>
          <p:nvPr/>
        </p:nvSpPr>
        <p:spPr>
          <a:xfrm>
            <a:off x="0" y="3356992"/>
            <a:ext cx="8418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Produce</a:t>
            </a:r>
            <a:r>
              <a:rPr lang="da-DK" dirty="0"/>
              <a:t> same output as kraken1 (--</a:t>
            </a:r>
            <a:r>
              <a:rPr lang="da-DK" dirty="0" err="1"/>
              <a:t>outfile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--</a:t>
            </a:r>
            <a:r>
              <a:rPr lang="da-DK" dirty="0" err="1"/>
              <a:t>report</a:t>
            </a:r>
            <a:r>
              <a:rPr lang="da-DK" dirty="0"/>
              <a:t> option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build</a:t>
            </a:r>
            <a:r>
              <a:rPr lang="da-DK" dirty="0"/>
              <a:t>-in so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run a separate job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report</a:t>
            </a:r>
            <a:r>
              <a:rPr lang="da-DK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7F7B3-8B4A-9541-8E34-0F19DE9E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76" y="4077072"/>
            <a:ext cx="621412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8FC372-A71E-654B-B195-085ADE8DD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45224"/>
            <a:ext cx="6146800" cy="129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BE982F-324B-EB43-B9DF-2AA305F52503}"/>
              </a:ext>
            </a:extLst>
          </p:cNvPr>
          <p:cNvSpPr/>
          <p:nvPr/>
        </p:nvSpPr>
        <p:spPr bwMode="auto">
          <a:xfrm>
            <a:off x="2771800" y="4064878"/>
            <a:ext cx="6192688" cy="1332994"/>
          </a:xfrm>
          <a:prstGeom prst="rect">
            <a:avLst/>
          </a:prstGeom>
          <a:solidFill>
            <a:schemeClr val="accent1">
              <a:alpha val="1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14933-A1B6-3E4C-B9F6-DEEE9DE53820}"/>
              </a:ext>
            </a:extLst>
          </p:cNvPr>
          <p:cNvSpPr txBox="1"/>
          <p:nvPr/>
        </p:nvSpPr>
        <p:spPr>
          <a:xfrm>
            <a:off x="1413982" y="4451499"/>
            <a:ext cx="101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kraken1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F2995-BF95-8F43-A4FC-ED8EA9B4AB85}"/>
              </a:ext>
            </a:extLst>
          </p:cNvPr>
          <p:cNvSpPr/>
          <p:nvPr/>
        </p:nvSpPr>
        <p:spPr bwMode="auto">
          <a:xfrm>
            <a:off x="395536" y="5410237"/>
            <a:ext cx="6192688" cy="1332994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E83AB-8A2C-404C-8BBA-088D7AFDFC77}"/>
              </a:ext>
            </a:extLst>
          </p:cNvPr>
          <p:cNvSpPr txBox="1"/>
          <p:nvPr/>
        </p:nvSpPr>
        <p:spPr>
          <a:xfrm>
            <a:off x="6804248" y="5936481"/>
            <a:ext cx="101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kraken2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026C4-4D68-2843-9671-E784D6706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" y="706019"/>
            <a:ext cx="9144000" cy="27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5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Reference based or de-novo assembly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67544" y="1628800"/>
            <a:ext cx="8561959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Reference based mapping/alignment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A reference database is needed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You can only find sequences that are in the database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You can a relation between your input sequence and the hit in </a:t>
            </a:r>
            <a:r>
              <a:rPr lang="en-US" dirty="0" err="1">
                <a:latin typeface="+mn-lt"/>
                <a:ea typeface="Courier" charset="0"/>
                <a:cs typeface="Courier" charset="0"/>
              </a:rPr>
              <a:t>db</a:t>
            </a:r>
            <a:endParaRPr lang="en-US" dirty="0">
              <a:latin typeface="+mn-lt"/>
              <a:ea typeface="Courier" charset="0"/>
              <a:cs typeface="Courier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Blast is a reference based alignment methods performing local alignments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De-novo assembly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No database is needed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You input sequences (reads) are assembled into contigs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No assignments i.e. a contig is not assigned to a specific organism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D1893-52C2-8145-8EC7-F92B94162CF3}"/>
              </a:ext>
            </a:extLst>
          </p:cNvPr>
          <p:cNvSpPr txBox="1"/>
          <p:nvPr/>
        </p:nvSpPr>
        <p:spPr>
          <a:xfrm>
            <a:off x="755576" y="5157192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Blast</a:t>
            </a:r>
            <a:r>
              <a:rPr lang="da-DK" dirty="0"/>
              <a:t> – Basic Local </a:t>
            </a:r>
            <a:r>
              <a:rPr lang="da-DK" dirty="0" err="1"/>
              <a:t>Alignment</a:t>
            </a:r>
            <a:r>
              <a:rPr lang="da-DK" dirty="0"/>
              <a:t> Search </a:t>
            </a:r>
            <a:r>
              <a:rPr lang="da-DK" dirty="0" err="1"/>
              <a:t>tool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Typically</a:t>
            </a:r>
            <a:r>
              <a:rPr lang="da-DK" dirty="0"/>
              <a:t> 1 </a:t>
            </a:r>
            <a:r>
              <a:rPr lang="da-DK" dirty="0" err="1"/>
              <a:t>query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is </a:t>
            </a:r>
            <a:r>
              <a:rPr lang="da-DK" dirty="0" err="1"/>
              <a:t>searched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a database of millions of </a:t>
            </a:r>
            <a:r>
              <a:rPr lang="da-DK" dirty="0" err="1"/>
              <a:t>sequences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058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784176" y="4046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A7A24-749D-C348-BBA6-DE60ABD7C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60942"/>
            <a:ext cx="5832648" cy="5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2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619672" y="18864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AB11F7-6E05-8F49-9E95-C8884D1C9ED6}"/>
              </a:ext>
            </a:extLst>
          </p:cNvPr>
          <p:cNvSpPr/>
          <p:nvPr/>
        </p:nvSpPr>
        <p:spPr bwMode="auto">
          <a:xfrm>
            <a:off x="1636597" y="3861048"/>
            <a:ext cx="1512168" cy="144016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884AC3-ADAD-5442-A798-88B0FE19ADDE}"/>
              </a:ext>
            </a:extLst>
          </p:cNvPr>
          <p:cNvSpPr/>
          <p:nvPr/>
        </p:nvSpPr>
        <p:spPr bwMode="auto">
          <a:xfrm>
            <a:off x="5868144" y="3861048"/>
            <a:ext cx="1512168" cy="144016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B627C-5BFF-554A-8811-CDB6B6C202EB}"/>
              </a:ext>
            </a:extLst>
          </p:cNvPr>
          <p:cNvSpPr txBox="1"/>
          <p:nvPr/>
        </p:nvSpPr>
        <p:spPr>
          <a:xfrm>
            <a:off x="5436096" y="909295"/>
            <a:ext cx="25298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Database</a:t>
            </a:r>
          </a:p>
          <a:p>
            <a:r>
              <a:rPr lang="da-DK" dirty="0">
                <a:latin typeface="Courier" pitchFamily="2" charset="0"/>
              </a:rPr>
              <a:t>Species1: ATTGTGATT</a:t>
            </a:r>
          </a:p>
          <a:p>
            <a:r>
              <a:rPr lang="da-DK" dirty="0">
                <a:latin typeface="Courier" pitchFamily="2" charset="0"/>
              </a:rPr>
              <a:t>Species2: ATT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A</a:t>
            </a:r>
            <a:r>
              <a:rPr lang="da-DK" dirty="0">
                <a:latin typeface="Courier" pitchFamily="2" charset="0"/>
              </a:rPr>
              <a:t>T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G</a:t>
            </a:r>
            <a:r>
              <a:rPr lang="da-DK" dirty="0">
                <a:latin typeface="Courier" pitchFamily="2" charset="0"/>
              </a:rPr>
              <a:t>AT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02D2F3-5926-3747-9DF9-B22D449C1742}"/>
              </a:ext>
            </a:extLst>
          </p:cNvPr>
          <p:cNvSpPr/>
          <p:nvPr/>
        </p:nvSpPr>
        <p:spPr bwMode="auto">
          <a:xfrm>
            <a:off x="3707904" y="2204864"/>
            <a:ext cx="1512168" cy="144016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8396B-B76A-1C4F-BA2C-400C83256ABB}"/>
              </a:ext>
            </a:extLst>
          </p:cNvPr>
          <p:cNvSpPr txBox="1"/>
          <p:nvPr/>
        </p:nvSpPr>
        <p:spPr>
          <a:xfrm>
            <a:off x="395536" y="909295"/>
            <a:ext cx="269637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Reads from </a:t>
            </a:r>
            <a:r>
              <a:rPr lang="da-DK" dirty="0" err="1"/>
              <a:t>experiment</a:t>
            </a:r>
            <a:r>
              <a:rPr lang="da-DK" dirty="0"/>
              <a:t>:</a:t>
            </a:r>
          </a:p>
          <a:p>
            <a:r>
              <a:rPr lang="da-DK" dirty="0"/>
              <a:t>Read	LCA</a:t>
            </a:r>
          </a:p>
          <a:p>
            <a:r>
              <a:rPr lang="da-DK" dirty="0">
                <a:latin typeface="Courier" pitchFamily="2" charset="0"/>
              </a:rPr>
              <a:t>ATT	G</a:t>
            </a:r>
          </a:p>
          <a:p>
            <a:r>
              <a:rPr lang="da-DK" dirty="0">
                <a:latin typeface="Courier" pitchFamily="2" charset="0"/>
              </a:rPr>
              <a:t>TTG	S1</a:t>
            </a:r>
          </a:p>
          <a:p>
            <a:r>
              <a:rPr lang="da-DK" dirty="0">
                <a:latin typeface="Courier" pitchFamily="2" charset="0"/>
              </a:rPr>
              <a:t>TGT	G</a:t>
            </a:r>
          </a:p>
          <a:p>
            <a:r>
              <a:rPr lang="da-DK" dirty="0">
                <a:latin typeface="Courier" pitchFamily="2" charset="0"/>
              </a:rPr>
              <a:t>GTG	S1</a:t>
            </a:r>
          </a:p>
          <a:p>
            <a:r>
              <a:rPr lang="da-DK" dirty="0">
                <a:latin typeface="Courier" pitchFamily="2" charset="0"/>
              </a:rPr>
              <a:t>TGA	G</a:t>
            </a:r>
          </a:p>
          <a:p>
            <a:r>
              <a:rPr lang="da-DK" dirty="0">
                <a:latin typeface="Courier" pitchFamily="2" charset="0"/>
              </a:rPr>
              <a:t>GAT	G</a:t>
            </a:r>
          </a:p>
          <a:p>
            <a:r>
              <a:rPr lang="da-DK" dirty="0">
                <a:latin typeface="Courier" pitchFamily="2" charset="0"/>
              </a:rPr>
              <a:t>ATG	S2</a:t>
            </a:r>
          </a:p>
          <a:p>
            <a:endParaRPr lang="da-DK" dirty="0">
              <a:latin typeface="Courier" pitchFamily="2" charset="0"/>
            </a:endParaRPr>
          </a:p>
          <a:p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7BADE-D532-F94D-A10E-14A6244956AB}"/>
              </a:ext>
            </a:extLst>
          </p:cNvPr>
          <p:cNvSpPr txBox="1"/>
          <p:nvPr/>
        </p:nvSpPr>
        <p:spPr>
          <a:xfrm>
            <a:off x="3923928" y="2755667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Genus: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51D89-CCB0-3D4A-BA28-97E36346574A}"/>
              </a:ext>
            </a:extLst>
          </p:cNvPr>
          <p:cNvSpPr txBox="1"/>
          <p:nvPr/>
        </p:nvSpPr>
        <p:spPr>
          <a:xfrm>
            <a:off x="1691680" y="438659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Species1: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89F2B-9C85-6D49-B549-09D6AB0B8AA3}"/>
              </a:ext>
            </a:extLst>
          </p:cNvPr>
          <p:cNvSpPr txBox="1"/>
          <p:nvPr/>
        </p:nvSpPr>
        <p:spPr>
          <a:xfrm>
            <a:off x="6012160" y="440374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Species2: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1F1BBD-C7EB-714B-BA18-7054785EACA8}"/>
              </a:ext>
            </a:extLst>
          </p:cNvPr>
          <p:cNvCxnSpPr>
            <a:cxnSpLocks/>
          </p:cNvCxnSpPr>
          <p:nvPr/>
        </p:nvCxnSpPr>
        <p:spPr bwMode="auto">
          <a:xfrm flipH="1">
            <a:off x="2931857" y="3429000"/>
            <a:ext cx="992073" cy="6429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5FEF4-B6B2-D247-B2E7-8E950CCA87E4}"/>
              </a:ext>
            </a:extLst>
          </p:cNvPr>
          <p:cNvCxnSpPr>
            <a:stCxn id="7" idx="5"/>
            <a:endCxn id="5" idx="1"/>
          </p:cNvCxnSpPr>
          <p:nvPr/>
        </p:nvCxnSpPr>
        <p:spPr bwMode="auto">
          <a:xfrm>
            <a:off x="4998620" y="3434117"/>
            <a:ext cx="1090976" cy="6378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C7A772-115B-D54B-9CB6-18ABE2D11B99}"/>
              </a:ext>
            </a:extLst>
          </p:cNvPr>
          <p:cNvSpPr txBox="1"/>
          <p:nvPr/>
        </p:nvSpPr>
        <p:spPr>
          <a:xfrm>
            <a:off x="496166" y="5613926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Abundance</a:t>
            </a:r>
            <a:r>
              <a:rPr lang="da-DK" dirty="0"/>
              <a:t> S1=2 is </a:t>
            </a:r>
            <a:r>
              <a:rPr lang="da-DK" dirty="0" err="1"/>
              <a:t>underestimated</a:t>
            </a:r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4D34E-3E73-314D-A330-8C0635EC28F5}"/>
              </a:ext>
            </a:extLst>
          </p:cNvPr>
          <p:cNvSpPr txBox="1"/>
          <p:nvPr/>
        </p:nvSpPr>
        <p:spPr>
          <a:xfrm>
            <a:off x="5292080" y="5589240"/>
            <a:ext cx="3288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P(S1|G)=P(G|S1)*P(S1)/P(G)</a:t>
            </a:r>
          </a:p>
          <a:p>
            <a:endParaRPr lang="da-DK" dirty="0"/>
          </a:p>
          <a:p>
            <a:r>
              <a:rPr lang="da-DK" dirty="0"/>
              <a:t>P(</a:t>
            </a:r>
            <a:r>
              <a:rPr lang="da-DK" dirty="0" err="1"/>
              <a:t>S</a:t>
            </a:r>
            <a:r>
              <a:rPr lang="da-DK" baseline="-25000" dirty="0" err="1"/>
              <a:t>i</a:t>
            </a:r>
            <a:r>
              <a:rPr lang="da-DK" dirty="0" err="1"/>
              <a:t>|G</a:t>
            </a:r>
            <a:r>
              <a:rPr lang="da-DK" baseline="-25000" dirty="0" err="1"/>
              <a:t>j</a:t>
            </a:r>
            <a:r>
              <a:rPr lang="da-DK" dirty="0"/>
              <a:t>)=P(</a:t>
            </a:r>
            <a:r>
              <a:rPr lang="da-DK" dirty="0" err="1"/>
              <a:t>G</a:t>
            </a:r>
            <a:r>
              <a:rPr lang="da-DK" baseline="-25000" dirty="0" err="1"/>
              <a:t>j</a:t>
            </a:r>
            <a:r>
              <a:rPr lang="da-DK" dirty="0" err="1"/>
              <a:t>|S</a:t>
            </a:r>
            <a:r>
              <a:rPr lang="da-DK" baseline="-25000" dirty="0" err="1"/>
              <a:t>i</a:t>
            </a:r>
            <a:r>
              <a:rPr lang="da-DK" dirty="0"/>
              <a:t>)*P(S</a:t>
            </a:r>
            <a:r>
              <a:rPr lang="da-DK" baseline="-25000" dirty="0"/>
              <a:t>i</a:t>
            </a:r>
            <a:r>
              <a:rPr lang="da-DK" dirty="0"/>
              <a:t>)/P(G</a:t>
            </a:r>
            <a:r>
              <a:rPr lang="da-DK" baseline="-25000" dirty="0"/>
              <a:t>j</a:t>
            </a:r>
            <a:r>
              <a:rPr lang="da-DK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5BB44-68DE-0948-93C8-4E78794A1C29}"/>
              </a:ext>
            </a:extLst>
          </p:cNvPr>
          <p:cNvSpPr txBox="1"/>
          <p:nvPr/>
        </p:nvSpPr>
        <p:spPr>
          <a:xfrm>
            <a:off x="5507318" y="2276872"/>
            <a:ext cx="34820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Re-</a:t>
            </a:r>
            <a:r>
              <a:rPr lang="da-DK" dirty="0" err="1"/>
              <a:t>distribute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from </a:t>
            </a:r>
            <a:r>
              <a:rPr lang="da-DK" dirty="0" err="1"/>
              <a:t>above</a:t>
            </a:r>
            <a:endParaRPr lang="da-DK" dirty="0"/>
          </a:p>
          <a:p>
            <a:r>
              <a:rPr lang="da-DK" dirty="0"/>
              <a:t>to Genus and </a:t>
            </a:r>
            <a:r>
              <a:rPr lang="da-DK" dirty="0" err="1"/>
              <a:t>reads</a:t>
            </a:r>
            <a:r>
              <a:rPr lang="da-DK" dirty="0"/>
              <a:t> from Genus</a:t>
            </a:r>
          </a:p>
          <a:p>
            <a:r>
              <a:rPr lang="da-DK" dirty="0"/>
              <a:t>to </a:t>
            </a:r>
            <a:r>
              <a:rPr lang="da-DK" dirty="0" err="1"/>
              <a:t>leafs</a:t>
            </a:r>
            <a:r>
              <a:rPr lang="da-DK" dirty="0"/>
              <a:t> </a:t>
            </a:r>
            <a:r>
              <a:rPr lang="da-DK" dirty="0" err="1"/>
              <a:t>below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031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619672" y="18864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B627C-5BFF-554A-8811-CDB6B6C202EB}"/>
              </a:ext>
            </a:extLst>
          </p:cNvPr>
          <p:cNvSpPr txBox="1"/>
          <p:nvPr/>
        </p:nvSpPr>
        <p:spPr>
          <a:xfrm>
            <a:off x="1115616" y="1772816"/>
            <a:ext cx="75905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Bayesian</a:t>
            </a:r>
            <a:r>
              <a:rPr lang="da-DK" dirty="0"/>
              <a:t> </a:t>
            </a:r>
            <a:r>
              <a:rPr lang="da-DK" dirty="0" err="1"/>
              <a:t>statistics</a:t>
            </a:r>
            <a:r>
              <a:rPr lang="da-DK" dirty="0"/>
              <a:t> is </a:t>
            </a:r>
            <a:r>
              <a:rPr lang="da-DK" dirty="0" err="1"/>
              <a:t>beyond</a:t>
            </a:r>
            <a:r>
              <a:rPr lang="da-DK" dirty="0"/>
              <a:t> to ”</a:t>
            </a:r>
            <a:r>
              <a:rPr lang="da-DK" dirty="0" err="1"/>
              <a:t>need</a:t>
            </a:r>
            <a:r>
              <a:rPr lang="da-DK" dirty="0"/>
              <a:t> to know” in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course</a:t>
            </a:r>
            <a:r>
              <a:rPr lang="da-DK" dirty="0"/>
              <a:t> !</a:t>
            </a:r>
          </a:p>
          <a:p>
            <a:endParaRPr lang="da-DK" dirty="0">
              <a:solidFill>
                <a:schemeClr val="tx2">
                  <a:lumMod val="40000"/>
                  <a:lumOff val="60000"/>
                </a:schemeClr>
              </a:solidFill>
              <a:latin typeface="Courier" pitchFamily="2" charset="0"/>
            </a:endParaRPr>
          </a:p>
          <a:p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Take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home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message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is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that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bracken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use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Bayesian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statistics</a:t>
            </a:r>
            <a:endParaRPr lang="da-DK" dirty="0">
              <a:solidFill>
                <a:schemeClr val="tx2">
                  <a:lumMod val="40000"/>
                  <a:lumOff val="60000"/>
                </a:schemeClr>
              </a:solidFill>
              <a:latin typeface="Courier" pitchFamily="2" charset="0"/>
            </a:endParaRPr>
          </a:p>
          <a:p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to provide a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much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better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estimation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of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abundances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compared</a:t>
            </a:r>
            <a:endParaRPr lang="da-DK" dirty="0">
              <a:solidFill>
                <a:schemeClr val="tx2">
                  <a:lumMod val="40000"/>
                  <a:lumOff val="60000"/>
                </a:schemeClr>
              </a:solidFill>
              <a:latin typeface="Courier" pitchFamily="2" charset="0"/>
            </a:endParaRPr>
          </a:p>
          <a:p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to Kraken2.</a:t>
            </a:r>
          </a:p>
          <a:p>
            <a:endParaRPr lang="da-DK" dirty="0">
              <a:solidFill>
                <a:schemeClr val="tx2">
                  <a:lumMod val="40000"/>
                  <a:lumOff val="60000"/>
                </a:schemeClr>
              </a:solidFill>
              <a:latin typeface="Courier" pitchFamily="2" charset="0"/>
            </a:endParaRPr>
          </a:p>
          <a:p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It re-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distributes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reads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from output </a:t>
            </a:r>
            <a:r>
              <a:rPr lang="da-DK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report</a:t>
            </a:r>
            <a:r>
              <a:rPr lang="da-DK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 pitchFamily="2" charset="0"/>
              </a:rPr>
              <a:t> made with kraken2</a:t>
            </a:r>
          </a:p>
        </p:txBody>
      </p:sp>
    </p:spTree>
    <p:extLst>
      <p:ext uri="{BB962C8B-B14F-4D97-AF65-F5344CB8AC3E}">
        <p14:creationId xmlns:p14="http://schemas.microsoft.com/office/powerpoint/2010/main" val="827157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763688" y="590773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0B4F4-0C9B-DC4D-A167-11AA8771E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2" y="1484784"/>
            <a:ext cx="9144000" cy="52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115616" y="476672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Running bracken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5F922-F4BF-8D48-B237-9E127169290D}"/>
              </a:ext>
            </a:extLst>
          </p:cNvPr>
          <p:cNvSpPr txBox="1"/>
          <p:nvPr/>
        </p:nvSpPr>
        <p:spPr>
          <a:xfrm>
            <a:off x="35496" y="1268760"/>
            <a:ext cx="867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Braken</a:t>
            </a:r>
            <a:r>
              <a:rPr lang="da-DK" dirty="0"/>
              <a:t> runs in </a:t>
            </a:r>
            <a:r>
              <a:rPr lang="da-DK" dirty="0" err="1"/>
              <a:t>like</a:t>
            </a:r>
            <a:r>
              <a:rPr lang="da-DK" dirty="0"/>
              <a:t> 1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output </a:t>
            </a:r>
            <a:r>
              <a:rPr lang="da-DK" dirty="0" err="1"/>
              <a:t>report</a:t>
            </a:r>
            <a:r>
              <a:rPr lang="da-DK" dirty="0"/>
              <a:t> from kraken2 –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for </a:t>
            </a:r>
            <a:r>
              <a:rPr lang="da-DK" dirty="0" err="1"/>
              <a:t>qsub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36113-17F0-8C4D-A017-C729BA2C565A}"/>
              </a:ext>
            </a:extLst>
          </p:cNvPr>
          <p:cNvSpPr txBox="1"/>
          <p:nvPr/>
        </p:nvSpPr>
        <p:spPr>
          <a:xfrm>
            <a:off x="11430" y="1916832"/>
            <a:ext cx="8648521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&gt;</a:t>
            </a:r>
            <a:r>
              <a:rPr lang="da-DK" dirty="0" err="1"/>
              <a:t>module</a:t>
            </a:r>
            <a:r>
              <a:rPr lang="da-DK" dirty="0"/>
              <a:t> load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/>
              <a:t>&gt;</a:t>
            </a:r>
            <a:r>
              <a:rPr lang="da-DK" dirty="0" err="1"/>
              <a:t>module</a:t>
            </a:r>
            <a:r>
              <a:rPr lang="da-DK" dirty="0"/>
              <a:t> load </a:t>
            </a:r>
            <a:r>
              <a:rPr lang="da-DK" dirty="0" err="1"/>
              <a:t>bracken</a:t>
            </a:r>
            <a:r>
              <a:rPr lang="da-DK" dirty="0"/>
              <a:t>/2.6.2</a:t>
            </a:r>
          </a:p>
          <a:p>
            <a:endParaRPr lang="da-DK" dirty="0"/>
          </a:p>
          <a:p>
            <a:r>
              <a:rPr lang="da-DK" sz="1000" dirty="0">
                <a:latin typeface="Courier" pitchFamily="2" charset="0"/>
              </a:rPr>
              <a:t>Usage: </a:t>
            </a:r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-d MY_DB -i INPUT -o OUTPUT -w OUTREPORT -r READ_LEN -l LEVEL -t THRESHOLD</a:t>
            </a:r>
          </a:p>
          <a:p>
            <a:r>
              <a:rPr lang="da-DK" sz="1000" dirty="0">
                <a:latin typeface="Courier" pitchFamily="2" charset="0"/>
              </a:rPr>
              <a:t>  MY_DB          location of </a:t>
            </a:r>
            <a:r>
              <a:rPr lang="da-DK" sz="1000" dirty="0" err="1">
                <a:latin typeface="Courier" pitchFamily="2" charset="0"/>
              </a:rPr>
              <a:t>Kraken</a:t>
            </a:r>
            <a:r>
              <a:rPr lang="da-DK" sz="1000" dirty="0">
                <a:latin typeface="Courier" pitchFamily="2" charset="0"/>
              </a:rPr>
              <a:t> database</a:t>
            </a:r>
          </a:p>
          <a:p>
            <a:r>
              <a:rPr lang="da-DK" sz="1000" dirty="0">
                <a:latin typeface="Courier" pitchFamily="2" charset="0"/>
              </a:rPr>
              <a:t>  INPUT          </a:t>
            </a:r>
            <a:r>
              <a:rPr lang="da-DK" sz="1000" dirty="0" err="1">
                <a:latin typeface="Courier" pitchFamily="2" charset="0"/>
              </a:rPr>
              <a:t>Kraken</a:t>
            </a:r>
            <a:r>
              <a:rPr lang="da-DK" sz="1000" dirty="0">
                <a:latin typeface="Courier" pitchFamily="2" charset="0"/>
              </a:rPr>
              <a:t> REPORT file to </a:t>
            </a:r>
            <a:r>
              <a:rPr lang="da-DK" sz="1000" dirty="0" err="1">
                <a:latin typeface="Courier" pitchFamily="2" charset="0"/>
              </a:rPr>
              <a:t>use</a:t>
            </a:r>
            <a:r>
              <a:rPr lang="da-DK" sz="1000" dirty="0">
                <a:latin typeface="Courier" pitchFamily="2" charset="0"/>
              </a:rPr>
              <a:t> for </a:t>
            </a:r>
            <a:r>
              <a:rPr lang="da-DK" sz="1000" dirty="0" err="1">
                <a:latin typeface="Courier" pitchFamily="2" charset="0"/>
              </a:rPr>
              <a:t>abundance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estimation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  OUTPUT         file </a:t>
            </a:r>
            <a:r>
              <a:rPr lang="da-DK" sz="1000" dirty="0" err="1">
                <a:latin typeface="Courier" pitchFamily="2" charset="0"/>
              </a:rPr>
              <a:t>name</a:t>
            </a:r>
            <a:r>
              <a:rPr lang="da-DK" sz="1000" dirty="0">
                <a:latin typeface="Courier" pitchFamily="2" charset="0"/>
              </a:rPr>
              <a:t> for </a:t>
            </a:r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default output</a:t>
            </a:r>
          </a:p>
          <a:p>
            <a:r>
              <a:rPr lang="da-DK" sz="1000" dirty="0">
                <a:latin typeface="Courier" pitchFamily="2" charset="0"/>
              </a:rPr>
              <a:t>  OUTREPORT      New </a:t>
            </a:r>
            <a:r>
              <a:rPr lang="da-DK" sz="1000" dirty="0" err="1">
                <a:latin typeface="Courier" pitchFamily="2" charset="0"/>
              </a:rPr>
              <a:t>Kraken</a:t>
            </a:r>
            <a:r>
              <a:rPr lang="da-DK" sz="1000" dirty="0">
                <a:latin typeface="Courier" pitchFamily="2" charset="0"/>
              </a:rPr>
              <a:t> REPORT output file with </a:t>
            </a:r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read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estimates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  READ_LEN       </a:t>
            </a:r>
            <a:r>
              <a:rPr lang="da-DK" sz="1000" dirty="0" err="1">
                <a:latin typeface="Courier" pitchFamily="2" charset="0"/>
              </a:rPr>
              <a:t>read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length</a:t>
            </a:r>
            <a:r>
              <a:rPr lang="da-DK" sz="1000" dirty="0">
                <a:latin typeface="Courier" pitchFamily="2" charset="0"/>
              </a:rPr>
              <a:t> to </a:t>
            </a:r>
            <a:r>
              <a:rPr lang="da-DK" sz="1000" dirty="0" err="1">
                <a:latin typeface="Courier" pitchFamily="2" charset="0"/>
              </a:rPr>
              <a:t>get</a:t>
            </a:r>
            <a:r>
              <a:rPr lang="da-DK" sz="1000" dirty="0">
                <a:latin typeface="Courier" pitchFamily="2" charset="0"/>
              </a:rPr>
              <a:t> all </a:t>
            </a:r>
            <a:r>
              <a:rPr lang="da-DK" sz="1000" dirty="0" err="1">
                <a:latin typeface="Courier" pitchFamily="2" charset="0"/>
              </a:rPr>
              <a:t>classifications</a:t>
            </a:r>
            <a:r>
              <a:rPr lang="da-DK" sz="1000" dirty="0">
                <a:latin typeface="Courier" pitchFamily="2" charset="0"/>
              </a:rPr>
              <a:t> for (default: 100)</a:t>
            </a:r>
          </a:p>
          <a:p>
            <a:r>
              <a:rPr lang="da-DK" sz="1000" dirty="0">
                <a:latin typeface="Courier" pitchFamily="2" charset="0"/>
              </a:rPr>
              <a:t>  LEVEL          </a:t>
            </a:r>
            <a:r>
              <a:rPr lang="da-DK" sz="1000" dirty="0" err="1">
                <a:latin typeface="Courier" pitchFamily="2" charset="0"/>
              </a:rPr>
              <a:t>level</a:t>
            </a:r>
            <a:r>
              <a:rPr lang="da-DK" sz="1000" dirty="0">
                <a:latin typeface="Courier" pitchFamily="2" charset="0"/>
              </a:rPr>
              <a:t> to </a:t>
            </a:r>
            <a:r>
              <a:rPr lang="da-DK" sz="1000" dirty="0" err="1">
                <a:latin typeface="Courier" pitchFamily="2" charset="0"/>
              </a:rPr>
              <a:t>estimate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abundance</a:t>
            </a:r>
            <a:r>
              <a:rPr lang="da-DK" sz="1000" dirty="0">
                <a:latin typeface="Courier" pitchFamily="2" charset="0"/>
              </a:rPr>
              <a:t> at [options: D,P,C,O,F,G,S,S1,etc] (default: S)</a:t>
            </a:r>
          </a:p>
          <a:p>
            <a:r>
              <a:rPr lang="da-DK" sz="1000" dirty="0">
                <a:latin typeface="Courier" pitchFamily="2" charset="0"/>
              </a:rPr>
              <a:t>  THRESHOLD      </a:t>
            </a:r>
            <a:r>
              <a:rPr lang="da-DK" sz="1000" dirty="0" err="1">
                <a:latin typeface="Courier" pitchFamily="2" charset="0"/>
              </a:rPr>
              <a:t>number</a:t>
            </a:r>
            <a:r>
              <a:rPr lang="da-DK" sz="1000" dirty="0">
                <a:latin typeface="Courier" pitchFamily="2" charset="0"/>
              </a:rPr>
              <a:t> of </a:t>
            </a:r>
            <a:r>
              <a:rPr lang="da-DK" sz="1000" dirty="0" err="1">
                <a:latin typeface="Courier" pitchFamily="2" charset="0"/>
              </a:rPr>
              <a:t>reads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required</a:t>
            </a:r>
            <a:r>
              <a:rPr lang="da-DK" sz="1000" dirty="0">
                <a:latin typeface="Courier" pitchFamily="2" charset="0"/>
              </a:rPr>
              <a:t> PRIOR to </a:t>
            </a:r>
            <a:r>
              <a:rPr lang="da-DK" sz="1000" dirty="0" err="1">
                <a:latin typeface="Courier" pitchFamily="2" charset="0"/>
              </a:rPr>
              <a:t>abundance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estimation</a:t>
            </a:r>
            <a:r>
              <a:rPr lang="da-DK" sz="1000" dirty="0">
                <a:latin typeface="Courier" pitchFamily="2" charset="0"/>
              </a:rPr>
              <a:t> to perform </a:t>
            </a:r>
            <a:r>
              <a:rPr lang="da-DK" sz="1000" dirty="0" err="1">
                <a:latin typeface="Courier" pitchFamily="2" charset="0"/>
              </a:rPr>
              <a:t>reestimation</a:t>
            </a:r>
            <a:r>
              <a:rPr lang="da-DK" sz="1000" dirty="0">
                <a:latin typeface="Courier" pitchFamily="2" charset="0"/>
              </a:rPr>
              <a:t> (default: 0)</a:t>
            </a:r>
          </a:p>
          <a:p>
            <a:endParaRPr lang="da-DK" sz="1000" dirty="0">
              <a:latin typeface="Courier" pitchFamily="2" charset="0"/>
            </a:endParaRPr>
          </a:p>
          <a:p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-d /</a:t>
            </a:r>
            <a:r>
              <a:rPr lang="da-DK" sz="1000" dirty="0" err="1">
                <a:latin typeface="Courier" pitchFamily="2" charset="0"/>
              </a:rPr>
              <a:t>home</a:t>
            </a:r>
            <a:r>
              <a:rPr lang="da-DK" sz="1000" dirty="0">
                <a:latin typeface="Courier" pitchFamily="2" charset="0"/>
              </a:rPr>
              <a:t>/</a:t>
            </a:r>
            <a:r>
              <a:rPr lang="da-DK" sz="1000" dirty="0" err="1">
                <a:latin typeface="Courier" pitchFamily="2" charset="0"/>
              </a:rPr>
              <a:t>projects</a:t>
            </a:r>
            <a:r>
              <a:rPr lang="da-DK" sz="1000" dirty="0">
                <a:latin typeface="Courier" pitchFamily="2" charset="0"/>
              </a:rPr>
              <a:t>/co_23260/data/databases/minikraken2_v2_8GB_201904_UPDATE -i kraken2.report</a:t>
            </a:r>
          </a:p>
          <a:p>
            <a:r>
              <a:rPr lang="da-DK" sz="1000" dirty="0">
                <a:latin typeface="Courier" pitchFamily="2" charset="0"/>
              </a:rPr>
              <a:t>-o </a:t>
            </a:r>
            <a:r>
              <a:rPr lang="da-DK" sz="1000" dirty="0" err="1">
                <a:latin typeface="Courier" pitchFamily="2" charset="0"/>
              </a:rPr>
              <a:t>bracken.S.out</a:t>
            </a:r>
            <a:r>
              <a:rPr lang="da-DK" sz="1000" dirty="0">
                <a:latin typeface="Courier" pitchFamily="2" charset="0"/>
              </a:rPr>
              <a:t> -w </a:t>
            </a:r>
            <a:r>
              <a:rPr lang="da-DK" sz="1000" dirty="0" err="1">
                <a:latin typeface="Courier" pitchFamily="2" charset="0"/>
              </a:rPr>
              <a:t>bracken.S.report</a:t>
            </a:r>
            <a:r>
              <a:rPr lang="da-DK" sz="1000" dirty="0">
                <a:latin typeface="Courier" pitchFamily="2" charset="0"/>
              </a:rPr>
              <a:t> -r 150 -l S -t 10 &gt; </a:t>
            </a:r>
            <a:r>
              <a:rPr lang="da-DK" sz="1000" dirty="0" err="1">
                <a:latin typeface="Courier" pitchFamily="2" charset="0"/>
              </a:rPr>
              <a:t>bracken.S.summary</a:t>
            </a:r>
            <a:endParaRPr lang="da-DK" sz="1000" dirty="0">
              <a:latin typeface="Courier" pitchFamily="2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4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115616" y="476672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 summary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0C143-0134-7E4D-9276-9C7019AD9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9011001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9098B-3184-4D47-B8CC-22D0BC768D5A}"/>
              </a:ext>
            </a:extLst>
          </p:cNvPr>
          <p:cNvSpPr txBox="1"/>
          <p:nvPr/>
        </p:nvSpPr>
        <p:spPr>
          <a:xfrm>
            <a:off x="107504" y="1340768"/>
            <a:ext cx="787908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-d /</a:t>
            </a:r>
            <a:r>
              <a:rPr lang="da-DK" sz="1000" dirty="0" err="1">
                <a:latin typeface="Courier" pitchFamily="2" charset="0"/>
              </a:rPr>
              <a:t>home</a:t>
            </a:r>
            <a:r>
              <a:rPr lang="da-DK" sz="1000" dirty="0">
                <a:latin typeface="Courier" pitchFamily="2" charset="0"/>
              </a:rPr>
              <a:t>/</a:t>
            </a:r>
            <a:r>
              <a:rPr lang="da-DK" sz="1000" dirty="0" err="1">
                <a:latin typeface="Courier" pitchFamily="2" charset="0"/>
              </a:rPr>
              <a:t>projects</a:t>
            </a:r>
            <a:r>
              <a:rPr lang="da-DK" sz="1000" dirty="0">
                <a:latin typeface="Courier" pitchFamily="2" charset="0"/>
              </a:rPr>
              <a:t>/co_23260/data/databases/minikraken2_v2_8GB_201904_UPDATE -i kraken2.report</a:t>
            </a:r>
          </a:p>
          <a:p>
            <a:r>
              <a:rPr lang="da-DK" sz="1000" dirty="0">
                <a:latin typeface="Courier" pitchFamily="2" charset="0"/>
              </a:rPr>
              <a:t>-o </a:t>
            </a:r>
            <a:r>
              <a:rPr lang="da-DK" sz="1000" dirty="0" err="1">
                <a:latin typeface="Courier" pitchFamily="2" charset="0"/>
              </a:rPr>
              <a:t>bracken.S.out</a:t>
            </a:r>
            <a:r>
              <a:rPr lang="da-DK" sz="1000" dirty="0">
                <a:latin typeface="Courier" pitchFamily="2" charset="0"/>
              </a:rPr>
              <a:t> -w </a:t>
            </a:r>
            <a:r>
              <a:rPr lang="da-DK" sz="1000" dirty="0" err="1">
                <a:latin typeface="Courier" pitchFamily="2" charset="0"/>
              </a:rPr>
              <a:t>bracken.S.report</a:t>
            </a:r>
            <a:r>
              <a:rPr lang="da-DK" sz="1000" dirty="0">
                <a:latin typeface="Courier" pitchFamily="2" charset="0"/>
              </a:rPr>
              <a:t> -r 150 -l S -t 10 &gt; </a:t>
            </a:r>
            <a:r>
              <a:rPr lang="da-DK" sz="1000" dirty="0" err="1">
                <a:solidFill>
                  <a:srgbClr val="FF0000"/>
                </a:solidFill>
                <a:latin typeface="Courier" pitchFamily="2" charset="0"/>
              </a:rPr>
              <a:t>bracken.S.summary</a:t>
            </a:r>
            <a:endParaRPr lang="da-DK" sz="1000" dirty="0">
              <a:solidFill>
                <a:srgbClr val="FF0000"/>
              </a:solidFill>
              <a:latin typeface="Courier" pitchFamily="2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1908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115616" y="476672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Bracken report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9098B-3184-4D47-B8CC-22D0BC768D5A}"/>
              </a:ext>
            </a:extLst>
          </p:cNvPr>
          <p:cNvSpPr txBox="1"/>
          <p:nvPr/>
        </p:nvSpPr>
        <p:spPr>
          <a:xfrm>
            <a:off x="107504" y="1340768"/>
            <a:ext cx="787908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 err="1">
                <a:latin typeface="Courier" pitchFamily="2" charset="0"/>
              </a:rPr>
              <a:t>bracken</a:t>
            </a:r>
            <a:r>
              <a:rPr lang="da-DK" sz="1000" dirty="0">
                <a:latin typeface="Courier" pitchFamily="2" charset="0"/>
              </a:rPr>
              <a:t> -d /</a:t>
            </a:r>
            <a:r>
              <a:rPr lang="da-DK" sz="1000" dirty="0" err="1">
                <a:latin typeface="Courier" pitchFamily="2" charset="0"/>
              </a:rPr>
              <a:t>home</a:t>
            </a:r>
            <a:r>
              <a:rPr lang="da-DK" sz="1000" dirty="0">
                <a:latin typeface="Courier" pitchFamily="2" charset="0"/>
              </a:rPr>
              <a:t>/</a:t>
            </a:r>
            <a:r>
              <a:rPr lang="da-DK" sz="1000" dirty="0" err="1">
                <a:latin typeface="Courier" pitchFamily="2" charset="0"/>
              </a:rPr>
              <a:t>projects</a:t>
            </a:r>
            <a:r>
              <a:rPr lang="da-DK" sz="1000" dirty="0">
                <a:latin typeface="Courier" pitchFamily="2" charset="0"/>
              </a:rPr>
              <a:t>/co_23260/data/databases/minikraken2_v2_8GB_201904_UPDATE -i kraken2.report</a:t>
            </a:r>
          </a:p>
          <a:p>
            <a:r>
              <a:rPr lang="da-DK" sz="1000" dirty="0">
                <a:latin typeface="Courier" pitchFamily="2" charset="0"/>
              </a:rPr>
              <a:t>-o </a:t>
            </a:r>
            <a:r>
              <a:rPr lang="da-DK" sz="1000" dirty="0" err="1">
                <a:latin typeface="Courier" pitchFamily="2" charset="0"/>
              </a:rPr>
              <a:t>bracken.S.out</a:t>
            </a:r>
            <a:r>
              <a:rPr lang="da-DK" sz="1000" dirty="0">
                <a:latin typeface="Courier" pitchFamily="2" charset="0"/>
              </a:rPr>
              <a:t> -w </a:t>
            </a:r>
            <a:r>
              <a:rPr lang="da-DK" sz="1000" dirty="0" err="1">
                <a:solidFill>
                  <a:srgbClr val="FF0000"/>
                </a:solidFill>
                <a:latin typeface="Courier" pitchFamily="2" charset="0"/>
              </a:rPr>
              <a:t>bracken.S.report</a:t>
            </a:r>
            <a:r>
              <a:rPr lang="da-DK" sz="1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da-DK" sz="1000" dirty="0">
                <a:latin typeface="Courier" pitchFamily="2" charset="0"/>
              </a:rPr>
              <a:t>-r 150 -l S -t 10 &gt; </a:t>
            </a:r>
            <a:r>
              <a:rPr lang="da-DK" sz="1000" dirty="0" err="1">
                <a:latin typeface="Courier" pitchFamily="2" charset="0"/>
              </a:rPr>
              <a:t>bracken.S.summary</a:t>
            </a:r>
            <a:endParaRPr lang="da-DK" sz="1000" dirty="0">
              <a:latin typeface="Courier" pitchFamily="2" charset="0"/>
            </a:endParaRPr>
          </a:p>
          <a:p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34A56-8A55-EC47-B948-EE88D009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65012"/>
            <a:ext cx="8910007" cy="3420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8237D9-E9D1-A64C-BD8C-BE5521FF83F7}"/>
              </a:ext>
            </a:extLst>
          </p:cNvPr>
          <p:cNvSpPr/>
          <p:nvPr/>
        </p:nvSpPr>
        <p:spPr bwMode="auto">
          <a:xfrm>
            <a:off x="2123728" y="5155766"/>
            <a:ext cx="288032" cy="217450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20D32-9F12-B24E-88E0-FC37C0F3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5436096" cy="1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1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24"/>
          <p:cNvSpPr txBox="1">
            <a:spLocks noChangeArrowheads="1"/>
          </p:cNvSpPr>
          <p:nvPr/>
        </p:nvSpPr>
        <p:spPr bwMode="auto">
          <a:xfrm>
            <a:off x="1403648" y="188640"/>
            <a:ext cx="617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Exercises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BF9F-A525-2A46-8C3B-B9A47EE70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1" y="1066119"/>
            <a:ext cx="7446927" cy="57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6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Metagenomics</a:t>
            </a:r>
          </a:p>
          <a:p>
            <a:pPr algn="ctr"/>
            <a:r>
              <a:rPr lang="en-US" dirty="0"/>
              <a:t>Millions of reads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67544" y="1628800"/>
            <a:ext cx="842031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How can we assign an annotation to ”all” reads very fast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err="1">
                <a:latin typeface="+mn-lt"/>
                <a:ea typeface="Courier" charset="0"/>
                <a:cs typeface="Courier" charset="0"/>
              </a:rPr>
              <a:t>Kmers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 i.e. convert a big sequence database where we know the origin of</a:t>
            </a:r>
          </a:p>
          <a:p>
            <a:pPr lvl="1"/>
            <a:r>
              <a:rPr lang="en-US" dirty="0">
                <a:latin typeface="+mn-lt"/>
                <a:ea typeface="Courier" charset="0"/>
                <a:cs typeface="Courier" charset="0"/>
              </a:rPr>
              <a:t>each sequence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A55AC-643A-674C-9160-25C8B077A31A}"/>
              </a:ext>
            </a:extLst>
          </p:cNvPr>
          <p:cNvSpPr txBox="1"/>
          <p:nvPr/>
        </p:nvSpPr>
        <p:spPr>
          <a:xfrm>
            <a:off x="489268" y="2996952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latin typeface="Courier" pitchFamily="2" charset="0"/>
              </a:rPr>
              <a:t>&gt;AP009384.1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DNA,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CATCCAGAGCGGCGGGGTCTTCTGCGGGAAGCCGTCCAGCACGTTCAGAAACGGGGAGGG</a:t>
            </a:r>
          </a:p>
          <a:p>
            <a:r>
              <a:rPr lang="da-DK" sz="1000" dirty="0">
                <a:latin typeface="Courier" pitchFamily="2" charset="0"/>
              </a:rPr>
              <a:t>CTTGGCCCTAAGCTCGCTCATGCCCACACACCCTCATCAAACAAGAATCTCTTAGAAAAG</a:t>
            </a:r>
          </a:p>
          <a:p>
            <a:r>
              <a:rPr lang="da-DK" sz="1000" dirty="0">
                <a:latin typeface="Courier" pitchFamily="2" charset="0"/>
              </a:rPr>
              <a:t>AGAGTCGTTAGTGTCTTAACGGTTGATTAACTAGTCGCGCGGCGATCGACAACCGATCCA</a:t>
            </a:r>
          </a:p>
          <a:p>
            <a:r>
              <a:rPr lang="da-DK" sz="1000" dirty="0">
                <a:latin typeface="Courier" pitchFamily="2" charset="0"/>
              </a:rPr>
              <a:t>CAAACGGACACGGCGGCGCACCCCGATTCACAGGGGCGGGAAAAGGCCAAAAACCGCCGG</a:t>
            </a:r>
          </a:p>
          <a:p>
            <a:r>
              <a:rPr lang="da-DK" sz="1000" dirty="0">
                <a:latin typeface="Courier" pitchFamily="2" charset="0"/>
              </a:rPr>
              <a:t>&gt;AE013218.1 </a:t>
            </a:r>
            <a:r>
              <a:rPr lang="da-DK" sz="1000" dirty="0" err="1">
                <a:latin typeface="Courier" pitchFamily="2" charset="0"/>
              </a:rPr>
              <a:t>Buchnera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aphidicola</a:t>
            </a:r>
            <a:r>
              <a:rPr lang="da-DK" sz="1000" dirty="0">
                <a:latin typeface="Courier" pitchFamily="2" charset="0"/>
              </a:rPr>
              <a:t> str. Sg (</a:t>
            </a:r>
            <a:r>
              <a:rPr lang="da-DK" sz="1000" dirty="0" err="1">
                <a:latin typeface="Courier" pitchFamily="2" charset="0"/>
              </a:rPr>
              <a:t>Schizaphis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graminum</a:t>
            </a:r>
            <a:r>
              <a:rPr lang="da-DK" sz="1000" dirty="0">
                <a:latin typeface="Courier" pitchFamily="2" charset="0"/>
              </a:rPr>
              <a:t>),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ATGTCAAAGTCGTATTTAAAAAATTTTGATGTTATTGTTATTGGTGGAGGGCATGCTGGC</a:t>
            </a:r>
          </a:p>
          <a:p>
            <a:r>
              <a:rPr lang="da-DK" sz="1000" dirty="0">
                <a:latin typeface="Courier" pitchFamily="2" charset="0"/>
              </a:rPr>
              <a:t>ACTGAAGCTGCAGCAGCCTCTGCAAGAGTAGGTTGTAAAACATTATTATTAACTCAAAAA</a:t>
            </a:r>
          </a:p>
          <a:p>
            <a:r>
              <a:rPr lang="da-DK" sz="1000" dirty="0">
                <a:latin typeface="Courier" pitchFamily="2" charset="0"/>
              </a:rPr>
              <a:t>ATAACTGATATAGGTGTATTATCTTGCAATCCTGCTATCGGAGGAATAGGTAAAAGTCAT</a:t>
            </a:r>
          </a:p>
          <a:p>
            <a:r>
              <a:rPr lang="da-DK" sz="1000" dirty="0">
                <a:latin typeface="Courier" pitchFamily="2" charset="0"/>
              </a:rPr>
              <a:t>TTGGTAAAAGAAATAGATGCTTTAGGTGGTTTGATGGCCAGAGCTATTGATTATTCAGGA</a:t>
            </a:r>
          </a:p>
          <a:p>
            <a:r>
              <a:rPr lang="da-DK" sz="1000" dirty="0">
                <a:latin typeface="Courier" pitchFamily="2" charset="0"/>
              </a:rPr>
              <a:t>ATTCAGTTTAGAGTTTTAAATTCTAAAAAGGGTCCTGCTGTAAGGTCAACTAGAGCTCAA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98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Metagenomics</a:t>
            </a:r>
          </a:p>
          <a:p>
            <a:pPr algn="ctr"/>
            <a:r>
              <a:rPr lang="en-US" dirty="0"/>
              <a:t>Millions of 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A55AC-643A-674C-9160-25C8B077A31A}"/>
              </a:ext>
            </a:extLst>
          </p:cNvPr>
          <p:cNvSpPr txBox="1"/>
          <p:nvPr/>
        </p:nvSpPr>
        <p:spPr>
          <a:xfrm>
            <a:off x="539552" y="1196753"/>
            <a:ext cx="69153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latin typeface="Courier" pitchFamily="2" charset="0"/>
              </a:rPr>
              <a:t>&gt;AP009384.1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DNA,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CATCCAGAGCGGCGGGGTCTTCTGCGGGAAGCCGTCCAGCACGTTCAGAAACGGGGAGGG</a:t>
            </a:r>
          </a:p>
          <a:p>
            <a:r>
              <a:rPr lang="da-DK" sz="1000" dirty="0">
                <a:latin typeface="Courier" pitchFamily="2" charset="0"/>
              </a:rPr>
              <a:t>CTTGGCCCTAAGCTCGCTCATGCCCACACACCCTCATCAAACAAGAATCTCTTAGAAAAG</a:t>
            </a:r>
          </a:p>
          <a:p>
            <a:r>
              <a:rPr lang="da-DK" sz="1000" dirty="0">
                <a:latin typeface="Courier" pitchFamily="2" charset="0"/>
              </a:rPr>
              <a:t>AGAGTCGTTAGTGTCTTAACGGTTGATTAACTAGTCGCGCGGCGATCGACAACCGATCCA</a:t>
            </a:r>
          </a:p>
          <a:p>
            <a:r>
              <a:rPr lang="da-DK" sz="1000" dirty="0">
                <a:latin typeface="Courier" pitchFamily="2" charset="0"/>
              </a:rPr>
              <a:t>CAAACGGACACGGCGGCGCACCCCGATTCACAGGGGCGGGAAAAGGCCAAAAACCGCCGG</a:t>
            </a:r>
          </a:p>
          <a:p>
            <a:r>
              <a:rPr lang="da-DK" sz="1000" dirty="0">
                <a:latin typeface="Courier" pitchFamily="2" charset="0"/>
              </a:rPr>
              <a:t>&gt;AE013218.1 </a:t>
            </a:r>
            <a:r>
              <a:rPr lang="da-DK" sz="1000" dirty="0" err="1">
                <a:latin typeface="Courier" pitchFamily="2" charset="0"/>
              </a:rPr>
              <a:t>Buchnera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aphidicola</a:t>
            </a:r>
            <a:r>
              <a:rPr lang="da-DK" sz="1000" dirty="0">
                <a:latin typeface="Courier" pitchFamily="2" charset="0"/>
              </a:rPr>
              <a:t> str. Sg (</a:t>
            </a:r>
            <a:r>
              <a:rPr lang="da-DK" sz="1000" dirty="0" err="1">
                <a:latin typeface="Courier" pitchFamily="2" charset="0"/>
              </a:rPr>
              <a:t>Schizaphis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graminum</a:t>
            </a:r>
            <a:r>
              <a:rPr lang="da-DK" sz="1000" dirty="0">
                <a:latin typeface="Courier" pitchFamily="2" charset="0"/>
              </a:rPr>
              <a:t>),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ATGTCAAAGTCGTATTTAAAAAATTTTGATGTTATTGTTATTGGTGGAGGGCATGCTGGC</a:t>
            </a:r>
          </a:p>
          <a:p>
            <a:r>
              <a:rPr lang="da-DK" sz="1000" dirty="0">
                <a:latin typeface="Courier" pitchFamily="2" charset="0"/>
              </a:rPr>
              <a:t>ACTGAAGCTGCAGCAGCCTCTGCAAGAGTAGGTTGTAAAACATTATTATTAACTCAAAAA</a:t>
            </a:r>
          </a:p>
          <a:p>
            <a:r>
              <a:rPr lang="da-DK" sz="1000" dirty="0">
                <a:latin typeface="Courier" pitchFamily="2" charset="0"/>
              </a:rPr>
              <a:t>ATAACTGATATAGGTGTATTATCTTGCAATCCTGCTATCGGAGGAATAGGTAAAAGTCAT</a:t>
            </a:r>
          </a:p>
          <a:p>
            <a:r>
              <a:rPr lang="da-DK" sz="1000" dirty="0">
                <a:latin typeface="Courier" pitchFamily="2" charset="0"/>
              </a:rPr>
              <a:t>TTGGTAAAAGAAATAGATGCTTTAGGTGGTTTGATGGCCAGAGCTATTGATTATTCAGGA</a:t>
            </a:r>
          </a:p>
          <a:p>
            <a:r>
              <a:rPr lang="da-DK" sz="1000" dirty="0">
                <a:latin typeface="Courier" pitchFamily="2" charset="0"/>
              </a:rPr>
              <a:t>ATTCAGTTTAGAGTTTTAAATTCTAAAAAGGGTCCTGCTGTAAGGTCAACTAGAGCTCAA</a:t>
            </a:r>
            <a:endParaRPr lang="da-DK" dirty="0"/>
          </a:p>
          <a:p>
            <a:endParaRPr lang="da-DK" dirty="0">
              <a:latin typeface="Courier" pitchFamily="2" charset="0"/>
            </a:endParaRPr>
          </a:p>
          <a:p>
            <a:r>
              <a:rPr lang="da-DK" dirty="0" err="1">
                <a:latin typeface="Courier" pitchFamily="2" charset="0"/>
              </a:rPr>
              <a:t>Each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organism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name</a:t>
            </a:r>
            <a:r>
              <a:rPr lang="da-DK" dirty="0">
                <a:latin typeface="Courier" pitchFamily="2" charset="0"/>
              </a:rPr>
              <a:t> is </a:t>
            </a:r>
            <a:r>
              <a:rPr lang="da-DK" dirty="0" err="1">
                <a:latin typeface="Courier" pitchFamily="2" charset="0"/>
              </a:rPr>
              <a:t>converted</a:t>
            </a:r>
            <a:r>
              <a:rPr lang="da-DK" dirty="0">
                <a:latin typeface="Courier" pitchFamily="2" charset="0"/>
              </a:rPr>
              <a:t> to a </a:t>
            </a:r>
            <a:r>
              <a:rPr lang="da-DK" dirty="0" err="1">
                <a:latin typeface="Courier" pitchFamily="2" charset="0"/>
              </a:rPr>
              <a:t>number</a:t>
            </a:r>
            <a:r>
              <a:rPr lang="da-DK" dirty="0">
                <a:latin typeface="Courier" pitchFamily="2" charset="0"/>
              </a:rPr>
              <a:t> – a </a:t>
            </a:r>
            <a:r>
              <a:rPr lang="da-DK" dirty="0" err="1">
                <a:latin typeface="Courier" pitchFamily="2" charset="0"/>
              </a:rPr>
              <a:t>taxid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number</a:t>
            </a:r>
            <a:r>
              <a:rPr lang="da-DK" dirty="0">
                <a:latin typeface="Courier" pitchFamily="2" charset="0"/>
              </a:rPr>
              <a:t> and </a:t>
            </a:r>
            <a:r>
              <a:rPr lang="da-DK" dirty="0" err="1">
                <a:latin typeface="Courier" pitchFamily="2" charset="0"/>
              </a:rPr>
              <a:t>assigned</a:t>
            </a:r>
            <a:r>
              <a:rPr lang="da-DK" dirty="0">
                <a:latin typeface="Courier" pitchFamily="2" charset="0"/>
              </a:rPr>
              <a:t> to a taxa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883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Metagenomics</a:t>
            </a:r>
          </a:p>
          <a:p>
            <a:pPr algn="ctr"/>
            <a:r>
              <a:rPr lang="en-US" dirty="0"/>
              <a:t>Millions of 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A55AC-643A-674C-9160-25C8B077A31A}"/>
              </a:ext>
            </a:extLst>
          </p:cNvPr>
          <p:cNvSpPr txBox="1"/>
          <p:nvPr/>
        </p:nvSpPr>
        <p:spPr>
          <a:xfrm>
            <a:off x="539552" y="1196753"/>
            <a:ext cx="69153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latin typeface="Courier" pitchFamily="2" charset="0"/>
              </a:rPr>
              <a:t>&gt;AP009384.1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DNA,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latin typeface="Courier" pitchFamily="2" charset="0"/>
              </a:rPr>
              <a:t>CATCCAGAGCGGCGGGGTCTTCTGCGGGAAGCCGTCCAGCACGTTCAGAAACGGGGAGGG</a:t>
            </a:r>
          </a:p>
          <a:p>
            <a:r>
              <a:rPr lang="da-DK" sz="1000" dirty="0">
                <a:latin typeface="Courier" pitchFamily="2" charset="0"/>
              </a:rPr>
              <a:t>CTTGGCCCTAAGCTCGCTCATGCCCACACACCCTCATCAAACAAGAATCTCTTAGAAAAG</a:t>
            </a:r>
          </a:p>
          <a:p>
            <a:r>
              <a:rPr lang="da-DK" sz="1000" dirty="0">
                <a:latin typeface="Courier" pitchFamily="2" charset="0"/>
              </a:rPr>
              <a:t>AGAGTCGTTAGTGTCTTAACGGTTGATTAACTAGTCGCGCGGCGATCGACAACCGATCCA</a:t>
            </a:r>
          </a:p>
          <a:p>
            <a:r>
              <a:rPr lang="da-DK" sz="1000" dirty="0">
                <a:latin typeface="Courier" pitchFamily="2" charset="0"/>
              </a:rPr>
              <a:t>CAAACGGACACGGCGGCGCACCCCGATTCACAGGGGCGGGAAAAGGCCAAAAACCGCCGG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48E8E-33B6-A84C-A8F2-808ED6B9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6" y="2780928"/>
            <a:ext cx="8314004" cy="1045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56123-3802-794C-8C00-62412AE07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93096"/>
            <a:ext cx="45974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E3D3A-FBAD-6B4C-967A-8E3486B89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869160"/>
            <a:ext cx="41656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F9B15-AE0C-EA40-90DA-49ABC22D2EE9}"/>
              </a:ext>
            </a:extLst>
          </p:cNvPr>
          <p:cNvSpPr txBox="1"/>
          <p:nvPr/>
        </p:nvSpPr>
        <p:spPr>
          <a:xfrm>
            <a:off x="578476" y="2420888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Taxid</a:t>
            </a:r>
            <a:r>
              <a:rPr lang="da-DK" dirty="0"/>
              <a:t>	       </a:t>
            </a:r>
            <a:r>
              <a:rPr lang="da-DK" dirty="0" err="1"/>
              <a:t>name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E7C33-7F3E-9741-A370-9BD033E957E3}"/>
              </a:ext>
            </a:extLst>
          </p:cNvPr>
          <p:cNvSpPr txBox="1"/>
          <p:nvPr/>
        </p:nvSpPr>
        <p:spPr>
          <a:xfrm>
            <a:off x="539552" y="3933056"/>
            <a:ext cx="3998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Taxid</a:t>
            </a:r>
            <a:r>
              <a:rPr lang="da-DK" dirty="0"/>
              <a:t>	       parrent.       Taxa </a:t>
            </a:r>
            <a:r>
              <a:rPr lang="da-DK" dirty="0" err="1"/>
              <a:t>class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16EBF-B0E4-604C-B02B-4C2934DEF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622462"/>
            <a:ext cx="4445000" cy="43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E78B0-0933-CB42-B8AD-04B5F78FB356}"/>
              </a:ext>
            </a:extLst>
          </p:cNvPr>
          <p:cNvSpPr txBox="1"/>
          <p:nvPr/>
        </p:nvSpPr>
        <p:spPr>
          <a:xfrm>
            <a:off x="2838252" y="2420888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rgbClr val="0070C0"/>
                </a:solidFill>
              </a:rPr>
              <a:t>File=</a:t>
            </a:r>
            <a:r>
              <a:rPr lang="da-DK" b="1" dirty="0" err="1">
                <a:solidFill>
                  <a:srgbClr val="0070C0"/>
                </a:solidFill>
              </a:rPr>
              <a:t>names.dmp</a:t>
            </a:r>
            <a:endParaRPr lang="da-DK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5BC23-1462-7D4F-A792-B079FBEEE607}"/>
              </a:ext>
            </a:extLst>
          </p:cNvPr>
          <p:cNvSpPr txBox="1"/>
          <p:nvPr/>
        </p:nvSpPr>
        <p:spPr>
          <a:xfrm>
            <a:off x="4667124" y="3954542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rgbClr val="0070C0"/>
                </a:solidFill>
              </a:rPr>
              <a:t>File=</a:t>
            </a:r>
            <a:r>
              <a:rPr lang="da-DK" b="1" dirty="0" err="1">
                <a:solidFill>
                  <a:srgbClr val="0070C0"/>
                </a:solidFill>
              </a:rPr>
              <a:t>nodes.dmp</a:t>
            </a:r>
            <a:endParaRPr lang="da-DK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3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Taxid</a:t>
            </a:r>
            <a:r>
              <a:rPr lang="en-US" sz="2400" dirty="0"/>
              <a:t> &amp; taxa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C4ED17-CCBC-E647-A331-8349FBAB5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12557"/>
              </p:ext>
            </p:extLst>
          </p:nvPr>
        </p:nvGraphicFramePr>
        <p:xfrm>
          <a:off x="539552" y="764704"/>
          <a:ext cx="8136903" cy="5584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88">
                  <a:extLst>
                    <a:ext uri="{9D8B030D-6E8A-4147-A177-3AD203B41FA5}">
                      <a16:colId xmlns:a16="http://schemas.microsoft.com/office/drawing/2014/main" val="1383427847"/>
                    </a:ext>
                  </a:extLst>
                </a:gridCol>
                <a:gridCol w="1317778">
                  <a:extLst>
                    <a:ext uri="{9D8B030D-6E8A-4147-A177-3AD203B41FA5}">
                      <a16:colId xmlns:a16="http://schemas.microsoft.com/office/drawing/2014/main" val="4168975040"/>
                    </a:ext>
                  </a:extLst>
                </a:gridCol>
                <a:gridCol w="1649811">
                  <a:extLst>
                    <a:ext uri="{9D8B030D-6E8A-4147-A177-3AD203B41FA5}">
                      <a16:colId xmlns:a16="http://schemas.microsoft.com/office/drawing/2014/main" val="3436731394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val="2117849478"/>
                    </a:ext>
                  </a:extLst>
                </a:gridCol>
              </a:tblGrid>
              <a:tr h="807869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Taxid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Taxid</a:t>
                      </a:r>
                      <a:r>
                        <a:rPr lang="da-DK" dirty="0"/>
                        <a:t> parrent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taxa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59097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r>
                        <a:rPr lang="da-DK" sz="1200" dirty="0" err="1">
                          <a:latin typeface="Courier" pitchFamily="2" charset="0"/>
                        </a:rPr>
                        <a:t>Azorhizobium</a:t>
                      </a:r>
                      <a:r>
                        <a:rPr lang="da-DK" sz="1200" dirty="0">
                          <a:latin typeface="Courier" pitchFamily="2" charset="0"/>
                        </a:rPr>
                        <a:t> </a:t>
                      </a:r>
                      <a:r>
                        <a:rPr lang="da-DK" sz="1200" dirty="0" err="1">
                          <a:latin typeface="Courier" pitchFamily="2" charset="0"/>
                        </a:rPr>
                        <a:t>caulinodans</a:t>
                      </a:r>
                      <a:r>
                        <a:rPr lang="da-DK" sz="1200" dirty="0">
                          <a:latin typeface="Courier" pitchFamily="2" charset="0"/>
                        </a:rPr>
                        <a:t> ORS 571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438753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strain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689313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r>
                        <a:rPr lang="da-DK" sz="1200" dirty="0" err="1">
                          <a:latin typeface="Courier" pitchFamily="2" charset="0"/>
                        </a:rPr>
                        <a:t>Azorhizobium</a:t>
                      </a:r>
                      <a:r>
                        <a:rPr lang="da-DK" sz="1200" dirty="0">
                          <a:latin typeface="Courier" pitchFamily="2" charset="0"/>
                        </a:rPr>
                        <a:t> </a:t>
                      </a:r>
                      <a:r>
                        <a:rPr lang="da-DK" sz="1200" dirty="0" err="1">
                          <a:latin typeface="Courier" pitchFamily="2" charset="0"/>
                        </a:rPr>
                        <a:t>caulinodans</a:t>
                      </a:r>
                      <a:r>
                        <a:rPr lang="da-DK" sz="12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30374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r>
                        <a:rPr lang="da-DK" sz="1800" dirty="0" err="1">
                          <a:latin typeface="Courier" pitchFamily="2" charset="0"/>
                        </a:rPr>
                        <a:t>Azorhizobium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335928</a:t>
                      </a: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genus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19490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Xanthobacteraceae</a:t>
                      </a:r>
                      <a:endParaRPr lang="da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335928</a:t>
                      </a: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family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38803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Rhizobiales</a:t>
                      </a:r>
                      <a:endParaRPr lang="da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28211</a:t>
                      </a: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order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19878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Alphaproteobacteria</a:t>
                      </a:r>
                      <a:endParaRPr lang="da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28211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class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55918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Proteobacteria</a:t>
                      </a:r>
                      <a:endParaRPr lang="da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phylum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733853"/>
                  </a:ext>
                </a:extLst>
              </a:tr>
              <a:tr h="468051"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Bacteria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Courier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131567</a:t>
                      </a:r>
                    </a:p>
                    <a:p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Courier" pitchFamily="2" charset="0"/>
                        </a:rPr>
                        <a:t>superkingdom</a:t>
                      </a:r>
                      <a:endParaRPr lang="da-DK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989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7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82700" y="209464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Kraken &amp; </a:t>
            </a:r>
            <a:r>
              <a:rPr lang="en-US" sz="2400" dirty="0" err="1"/>
              <a:t>kmers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C6E00-43EF-9B48-8801-93AA87AF7248}"/>
              </a:ext>
            </a:extLst>
          </p:cNvPr>
          <p:cNvSpPr txBox="1"/>
          <p:nvPr/>
        </p:nvSpPr>
        <p:spPr>
          <a:xfrm>
            <a:off x="919168" y="955426"/>
            <a:ext cx="417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Kraken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a </a:t>
            </a:r>
            <a:r>
              <a:rPr lang="da-DK" dirty="0" err="1"/>
              <a:t>kmer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length</a:t>
            </a:r>
            <a:r>
              <a:rPr lang="da-DK" dirty="0"/>
              <a:t> 31bp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39562-7A15-434F-930E-6C80172C40C1}"/>
              </a:ext>
            </a:extLst>
          </p:cNvPr>
          <p:cNvSpPr txBox="1"/>
          <p:nvPr/>
        </p:nvSpPr>
        <p:spPr>
          <a:xfrm>
            <a:off x="911126" y="1916832"/>
            <a:ext cx="823287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latin typeface="Courier" pitchFamily="2" charset="0"/>
              </a:rPr>
              <a:t>&gt;AP009384.1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DNA, </a:t>
            </a:r>
            <a:r>
              <a:rPr lang="da-DK" sz="1000" dirty="0" err="1">
                <a:latin typeface="Courier" pitchFamily="2" charset="0"/>
              </a:rPr>
              <a:t>complete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genome</a:t>
            </a:r>
            <a:endParaRPr lang="da-DK" sz="1000" dirty="0">
              <a:latin typeface="Courier" pitchFamily="2" charset="0"/>
            </a:endParaRPr>
          </a:p>
          <a:p>
            <a:r>
              <a:rPr lang="da-DK" sz="1000" dirty="0">
                <a:solidFill>
                  <a:srgbClr val="FF0000"/>
                </a:solidFill>
                <a:latin typeface="Courier" pitchFamily="2" charset="0"/>
              </a:rPr>
              <a:t>CATCCAGAGCGGCGGGGTCTTCTGCGGGAAG</a:t>
            </a:r>
            <a:r>
              <a:rPr lang="da-DK" sz="1000" dirty="0">
                <a:latin typeface="Courier" pitchFamily="2" charset="0"/>
              </a:rPr>
              <a:t>CCGTCCAGCACGTTCAGAAACGGGGAGGG</a:t>
            </a:r>
          </a:p>
          <a:p>
            <a:r>
              <a:rPr lang="da-DK" sz="1000" dirty="0">
                <a:latin typeface="Courier" pitchFamily="2" charset="0"/>
              </a:rPr>
              <a:t>CTTGGCCCTAAGCTCGCTCATGCCCACACACCCTCATCAAACAAGAATCTCTTAGAAAAG</a:t>
            </a:r>
          </a:p>
          <a:p>
            <a:r>
              <a:rPr lang="da-DK" sz="1000" dirty="0">
                <a:latin typeface="Courier" pitchFamily="2" charset="0"/>
              </a:rPr>
              <a:t>AGAGTCGTTAGTGTCTTAACGGTTGATTAACTAGTCGCGCGGCGATCGACAACCGATCCA</a:t>
            </a:r>
          </a:p>
          <a:p>
            <a:r>
              <a:rPr lang="da-DK" sz="1000" dirty="0">
                <a:latin typeface="Courier" pitchFamily="2" charset="0"/>
              </a:rPr>
              <a:t>CAAACGGACACGGCGGCGCACCCCGATTCACAGGGGCGGGAAAAGGCCAAAAACCGCCGG</a:t>
            </a:r>
          </a:p>
          <a:p>
            <a:endParaRPr lang="da-DK" sz="1000" dirty="0">
              <a:latin typeface="Courier" pitchFamily="2" charset="0"/>
            </a:endParaRPr>
          </a:p>
          <a:p>
            <a:endParaRPr lang="da-DK" sz="1000" dirty="0">
              <a:latin typeface="Courier" pitchFamily="2" charset="0"/>
            </a:endParaRPr>
          </a:p>
          <a:p>
            <a:r>
              <a:rPr lang="da-DK" dirty="0">
                <a:latin typeface="+mn-lt"/>
              </a:rPr>
              <a:t>Database:</a:t>
            </a:r>
          </a:p>
          <a:p>
            <a:r>
              <a:rPr lang="da-DK" dirty="0" err="1">
                <a:solidFill>
                  <a:srgbClr val="00B050"/>
                </a:solidFill>
                <a:latin typeface="+mn-lt"/>
              </a:rPr>
              <a:t>Sequence</a:t>
            </a:r>
            <a:r>
              <a:rPr lang="da-DK" dirty="0">
                <a:solidFill>
                  <a:srgbClr val="00B050"/>
                </a:solidFill>
                <a:latin typeface="+mn-lt"/>
              </a:rPr>
              <a:t>                         </a:t>
            </a:r>
            <a:r>
              <a:rPr lang="da-DK" dirty="0" err="1">
                <a:solidFill>
                  <a:srgbClr val="00B050"/>
                </a:solidFill>
                <a:latin typeface="+mn-lt"/>
              </a:rPr>
              <a:t>taxid</a:t>
            </a:r>
            <a:r>
              <a:rPr lang="da-DK" dirty="0">
                <a:solidFill>
                  <a:srgbClr val="00B050"/>
                </a:solidFill>
                <a:latin typeface="+mn-lt"/>
              </a:rPr>
              <a:t>     taxa.       </a:t>
            </a:r>
            <a:r>
              <a:rPr lang="da-DK" dirty="0" err="1">
                <a:solidFill>
                  <a:srgbClr val="00B050"/>
                </a:solidFill>
                <a:latin typeface="+mn-lt"/>
              </a:rPr>
              <a:t>name</a:t>
            </a:r>
            <a:endParaRPr lang="da-DK" dirty="0">
              <a:solidFill>
                <a:srgbClr val="00B050"/>
              </a:solidFill>
              <a:latin typeface="+mn-lt"/>
            </a:endParaRPr>
          </a:p>
          <a:p>
            <a:r>
              <a:rPr lang="da-DK" sz="1000" dirty="0">
                <a:solidFill>
                  <a:srgbClr val="FF0000"/>
                </a:solidFill>
                <a:latin typeface="Courier" pitchFamily="2" charset="0"/>
              </a:rPr>
              <a:t>CATCCAGAGCGGCGGGGTCTTCTGCGGGAAG</a:t>
            </a:r>
            <a:r>
              <a:rPr lang="da-DK" sz="1000" dirty="0">
                <a:latin typeface="Courier" pitchFamily="2" charset="0"/>
              </a:rPr>
              <a:t>	438753	</a:t>
            </a:r>
            <a:r>
              <a:rPr lang="da-DK" sz="1000" dirty="0" err="1">
                <a:latin typeface="Courier" pitchFamily="2" charset="0"/>
              </a:rPr>
              <a:t>strain</a:t>
            </a:r>
            <a:r>
              <a:rPr lang="da-DK" sz="1000" dirty="0">
                <a:latin typeface="Courier" pitchFamily="2" charset="0"/>
              </a:rPr>
              <a:t>	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</a:t>
            </a:r>
          </a:p>
          <a:p>
            <a:r>
              <a:rPr lang="da-DK" sz="1000" dirty="0">
                <a:solidFill>
                  <a:srgbClr val="FF0000"/>
                </a:solidFill>
                <a:latin typeface="Courier" pitchFamily="2" charset="0"/>
              </a:rPr>
              <a:t>ATCCAGAGCGGCGGGGTCTTCTGCGGGAAG</a:t>
            </a:r>
            <a:r>
              <a:rPr lang="da-DK" sz="1000" dirty="0">
                <a:latin typeface="Courier" pitchFamily="2" charset="0"/>
              </a:rPr>
              <a:t>C	438753	</a:t>
            </a:r>
            <a:r>
              <a:rPr lang="da-DK" sz="1000" dirty="0" err="1">
                <a:latin typeface="Courier" pitchFamily="2" charset="0"/>
              </a:rPr>
              <a:t>strain</a:t>
            </a:r>
            <a:r>
              <a:rPr lang="da-DK" sz="1000" dirty="0">
                <a:latin typeface="Courier" pitchFamily="2" charset="0"/>
              </a:rPr>
              <a:t>	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dirty="0" err="1">
                <a:latin typeface="Courier" pitchFamily="2" charset="0"/>
              </a:rPr>
              <a:t>caulinodans</a:t>
            </a:r>
            <a:r>
              <a:rPr lang="da-DK" sz="1000" dirty="0">
                <a:latin typeface="Courier" pitchFamily="2" charset="0"/>
              </a:rPr>
              <a:t> ORS 571 </a:t>
            </a:r>
          </a:p>
          <a:p>
            <a:r>
              <a:rPr lang="da-DK" sz="1000" dirty="0">
                <a:solidFill>
                  <a:srgbClr val="FF0000"/>
                </a:solidFill>
                <a:latin typeface="Courier" pitchFamily="2" charset="0"/>
              </a:rPr>
              <a:t>TCCAGAGCGGCGGGGTCTTCTGCGGGAAG</a:t>
            </a:r>
            <a:r>
              <a:rPr lang="da-DK" sz="1000" dirty="0">
                <a:latin typeface="Courier" pitchFamily="2" charset="0"/>
              </a:rPr>
              <a:t>CC	6	genus	 </a:t>
            </a:r>
            <a:r>
              <a:rPr lang="da-DK" sz="1000" dirty="0" err="1">
                <a:latin typeface="Courier" pitchFamily="2" charset="0"/>
              </a:rPr>
              <a:t>Azorhizobium</a:t>
            </a:r>
            <a:r>
              <a:rPr lang="da-DK" sz="1000" dirty="0">
                <a:latin typeface="Courier" pitchFamily="2" charset="0"/>
              </a:rPr>
              <a:t> </a:t>
            </a:r>
            <a:r>
              <a:rPr lang="da-DK" sz="1000" b="1" dirty="0">
                <a:solidFill>
                  <a:srgbClr val="0070C0"/>
                </a:solidFill>
                <a:latin typeface="Courier" pitchFamily="2" charset="0"/>
              </a:rPr>
              <a:t>(LCA - </a:t>
            </a:r>
            <a:r>
              <a:rPr lang="da-DK" sz="1000" b="1" dirty="0" err="1">
                <a:solidFill>
                  <a:srgbClr val="0070C0"/>
                </a:solidFill>
                <a:latin typeface="Courier" pitchFamily="2" charset="0"/>
              </a:rPr>
              <a:t>Lowest</a:t>
            </a:r>
            <a:r>
              <a:rPr lang="da-DK" sz="1000" b="1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da-DK" sz="1000" b="1" dirty="0" err="1">
                <a:solidFill>
                  <a:srgbClr val="0070C0"/>
                </a:solidFill>
                <a:latin typeface="Courier" pitchFamily="2" charset="0"/>
              </a:rPr>
              <a:t>Commen</a:t>
            </a:r>
            <a:r>
              <a:rPr lang="da-DK" sz="1000" b="1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da-DK" sz="1000" b="1" dirty="0" err="1">
                <a:solidFill>
                  <a:srgbClr val="0070C0"/>
                </a:solidFill>
                <a:latin typeface="Courier" pitchFamily="2" charset="0"/>
              </a:rPr>
              <a:t>Acestor</a:t>
            </a:r>
            <a:r>
              <a:rPr lang="da-DK" sz="1000" b="1" dirty="0">
                <a:solidFill>
                  <a:srgbClr val="0070C0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6FF51-BB2E-A44F-A74C-3823842297E7}"/>
              </a:ext>
            </a:extLst>
          </p:cNvPr>
          <p:cNvSpPr txBox="1"/>
          <p:nvPr/>
        </p:nvSpPr>
        <p:spPr>
          <a:xfrm>
            <a:off x="889423" y="5283205"/>
            <a:ext cx="8254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if </a:t>
            </a:r>
            <a:r>
              <a:rPr lang="da-DK" dirty="0" err="1">
                <a:solidFill>
                  <a:srgbClr val="0070C0"/>
                </a:solidFill>
              </a:rPr>
              <a:t>we</a:t>
            </a:r>
            <a:r>
              <a:rPr lang="da-DK" dirty="0">
                <a:solidFill>
                  <a:srgbClr val="0070C0"/>
                </a:solidFill>
              </a:rPr>
              <a:t> have a </a:t>
            </a:r>
            <a:r>
              <a:rPr lang="da-DK" dirty="0" err="1">
                <a:solidFill>
                  <a:srgbClr val="0070C0"/>
                </a:solidFill>
              </a:rPr>
              <a:t>query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sequence</a:t>
            </a:r>
            <a:r>
              <a:rPr lang="da-DK" dirty="0">
                <a:solidFill>
                  <a:srgbClr val="0070C0"/>
                </a:solidFill>
              </a:rPr>
              <a:t> with a </a:t>
            </a:r>
            <a:r>
              <a:rPr lang="da-DK" dirty="0" err="1">
                <a:solidFill>
                  <a:srgbClr val="0070C0"/>
                </a:solidFill>
              </a:rPr>
              <a:t>length</a:t>
            </a:r>
            <a:r>
              <a:rPr lang="da-DK" dirty="0">
                <a:solidFill>
                  <a:srgbClr val="0070C0"/>
                </a:solidFill>
              </a:rPr>
              <a:t> of 100bp and </a:t>
            </a:r>
            <a:r>
              <a:rPr lang="da-DK" dirty="0" err="1">
                <a:solidFill>
                  <a:srgbClr val="0070C0"/>
                </a:solidFill>
              </a:rPr>
              <a:t>using</a:t>
            </a:r>
            <a:r>
              <a:rPr lang="da-DK" dirty="0">
                <a:solidFill>
                  <a:srgbClr val="0070C0"/>
                </a:solidFill>
              </a:rPr>
              <a:t> a </a:t>
            </a:r>
            <a:r>
              <a:rPr lang="da-DK" dirty="0" err="1">
                <a:solidFill>
                  <a:srgbClr val="0070C0"/>
                </a:solidFill>
              </a:rPr>
              <a:t>kmer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size</a:t>
            </a:r>
            <a:r>
              <a:rPr lang="da-DK" dirty="0">
                <a:solidFill>
                  <a:srgbClr val="0070C0"/>
                </a:solidFill>
              </a:rPr>
              <a:t> 10, </a:t>
            </a:r>
            <a:r>
              <a:rPr lang="da-DK" dirty="0" err="1">
                <a:solidFill>
                  <a:srgbClr val="0070C0"/>
                </a:solidFill>
              </a:rPr>
              <a:t>how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many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kmers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can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we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make</a:t>
            </a:r>
            <a:r>
              <a:rPr lang="da-DK" dirty="0">
                <a:solidFill>
                  <a:srgbClr val="0070C0"/>
                </a:solidFill>
              </a:rPr>
              <a:t> from the </a:t>
            </a:r>
            <a:r>
              <a:rPr lang="da-DK" dirty="0" err="1">
                <a:solidFill>
                  <a:srgbClr val="0070C0"/>
                </a:solidFill>
              </a:rPr>
              <a:t>query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sequence</a:t>
            </a:r>
            <a:r>
              <a:rPr lang="da-DK" dirty="0">
                <a:solidFill>
                  <a:srgbClr val="0070C0"/>
                </a:solidFill>
              </a:rPr>
              <a:t>?</a:t>
            </a:r>
          </a:p>
          <a:p>
            <a:r>
              <a:rPr lang="da-DK" dirty="0" err="1">
                <a:solidFill>
                  <a:srgbClr val="0070C0"/>
                </a:solidFill>
              </a:rPr>
              <a:t>Question</a:t>
            </a:r>
            <a:r>
              <a:rPr lang="da-DK" dirty="0">
                <a:solidFill>
                  <a:srgbClr val="0070C0"/>
                </a:solidFill>
              </a:rPr>
              <a:t>: How </a:t>
            </a:r>
            <a:r>
              <a:rPr lang="da-DK" dirty="0" err="1">
                <a:solidFill>
                  <a:srgbClr val="0070C0"/>
                </a:solidFill>
              </a:rPr>
              <a:t>many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nucleotides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are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represented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70C0"/>
                </a:solidFill>
              </a:rPr>
              <a:t>those</a:t>
            </a:r>
            <a:r>
              <a:rPr lang="da-DK" dirty="0">
                <a:solidFill>
                  <a:srgbClr val="0070C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kmers</a:t>
            </a:r>
            <a:r>
              <a:rPr lang="da-DK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919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4"/>
          <p:cNvSpPr txBox="1">
            <a:spLocks noChangeArrowheads="1"/>
          </p:cNvSpPr>
          <p:nvPr/>
        </p:nvSpPr>
        <p:spPr bwMode="auto">
          <a:xfrm>
            <a:off x="1489518" y="334027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Sensitivity &amp; specificity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A749B-EE59-914A-9CA0-FB5097BF4B17}"/>
              </a:ext>
            </a:extLst>
          </p:cNvPr>
          <p:cNvSpPr txBox="1"/>
          <p:nvPr/>
        </p:nvSpPr>
        <p:spPr>
          <a:xfrm>
            <a:off x="971600" y="1268760"/>
            <a:ext cx="3915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Sensitivity</a:t>
            </a:r>
            <a:r>
              <a:rPr lang="da-DK" dirty="0"/>
              <a:t>: True positive rate</a:t>
            </a:r>
          </a:p>
          <a:p>
            <a:r>
              <a:rPr lang="da-DK" dirty="0" err="1"/>
              <a:t>Specificity</a:t>
            </a:r>
            <a:r>
              <a:rPr lang="da-DK" dirty="0"/>
              <a:t>: True negative rate</a:t>
            </a:r>
          </a:p>
          <a:p>
            <a:r>
              <a:rPr lang="da-DK" dirty="0" err="1"/>
              <a:t>Precisision</a:t>
            </a:r>
            <a:r>
              <a:rPr lang="da-DK" dirty="0"/>
              <a:t>: Positive </a:t>
            </a:r>
            <a:r>
              <a:rPr lang="da-DK" dirty="0" err="1"/>
              <a:t>predictive</a:t>
            </a:r>
            <a:r>
              <a:rPr lang="da-DK" dirty="0"/>
              <a:t> </a:t>
            </a:r>
            <a:r>
              <a:rPr lang="da-DK" dirty="0" err="1"/>
              <a:t>value</a:t>
            </a:r>
            <a:endParaRPr lang="da-DK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23A775-F4CF-7942-ACA5-49209ADC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00276"/>
            <a:ext cx="3098629" cy="5824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DCC603-D367-244E-87A5-11EC0693B7E7}"/>
              </a:ext>
            </a:extLst>
          </p:cNvPr>
          <p:cNvSpPr txBox="1"/>
          <p:nvPr/>
        </p:nvSpPr>
        <p:spPr>
          <a:xfrm>
            <a:off x="611560" y="2989138"/>
            <a:ext cx="2775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Increasing</a:t>
            </a:r>
            <a:r>
              <a:rPr lang="da-DK" dirty="0"/>
              <a:t> long </a:t>
            </a:r>
            <a:r>
              <a:rPr lang="da-DK" dirty="0" err="1"/>
              <a:t>kmers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00B050"/>
                </a:solidFill>
              </a:rPr>
              <a:t>Lower</a:t>
            </a:r>
            <a:r>
              <a:rPr lang="da-DK" dirty="0">
                <a:solidFill>
                  <a:srgbClr val="00B05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sensitivity</a:t>
            </a:r>
            <a:endParaRPr lang="da-DK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FF0000"/>
                </a:solidFill>
              </a:rPr>
              <a:t>Higher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specificity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F3A8-0971-194F-8EA2-127D9C289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797152"/>
            <a:ext cx="1593154" cy="1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1482"/>
      </p:ext>
    </p:extLst>
  </p:cSld>
  <p:clrMapOvr>
    <a:masterClrMapping/>
  </p:clrMapOvr>
</p:sld>
</file>

<file path=ppt/theme/theme1.xml><?xml version="1.0" encoding="utf-8"?>
<a:theme xmlns:a="http://schemas.openxmlformats.org/drawingml/2006/main" name="DTU_Food[1]">
  <a:themeElements>
    <a:clrScheme name="Custom 1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FF66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5C00"/>
      </a:accent6>
      <a:hlink>
        <a:srgbClr val="000000"/>
      </a:hlink>
      <a:folHlink>
        <a:srgbClr val="000000"/>
      </a:folHlink>
    </a:clrScheme>
    <a:fontScheme name="DTU_Food[1]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>
    <a:extraClrScheme>
      <a:clrScheme name="DTU_Food[1]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_Food[1]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_Food[1] 13">
        <a:dk1>
          <a:srgbClr val="000000"/>
        </a:dk1>
        <a:lt1>
          <a:srgbClr val="FFFFFF"/>
        </a:lt1>
        <a:dk2>
          <a:srgbClr val="990000"/>
        </a:dk2>
        <a:lt2>
          <a:srgbClr val="999999"/>
        </a:lt2>
        <a:accent1>
          <a:srgbClr val="FF99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5C00"/>
        </a:accent6>
        <a:hlink>
          <a:srgbClr val="FF00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DTU_Food[1]</Template>
  <TotalTime>56152</TotalTime>
  <Words>2317</Words>
  <Application>Microsoft Macintosh PowerPoint</Application>
  <PresentationFormat>On-screen Show (4:3)</PresentationFormat>
  <Paragraphs>391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Courier</vt:lpstr>
      <vt:lpstr>Verdana</vt:lpstr>
      <vt:lpstr>DTU_Food[1]</vt:lpstr>
      <vt:lpstr>Kraken, Kraken2 &amp; Bracken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DFVF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HEK</dc:creator>
  <cp:lastModifiedBy>Thomas Nordahl Petersen</cp:lastModifiedBy>
  <cp:revision>598</cp:revision>
  <dcterms:created xsi:type="dcterms:W3CDTF">2014-10-08T16:39:18Z</dcterms:created>
  <dcterms:modified xsi:type="dcterms:W3CDTF">2022-09-20T07:12:09Z</dcterms:modified>
</cp:coreProperties>
</file>